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9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senza titolo" id="{50F47A59-CA1D-4C31-8C0C-D3B266A2D632}">
          <p14:sldIdLst>
            <p14:sldId id="261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438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3784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091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3266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044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30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9082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8891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829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5618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960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D7AC-4A46-49D9-BC68-2B76AB6FA52E}" type="datetimeFigureOut">
              <a:rPr lang="it-IT" smtClean="0"/>
              <a:t>25/07/2022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DABF5-303B-4921-9E36-F9FDACBA66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26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lroma3.i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hyperlink" Target="mailto:nad@aslroma3.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ad@alsroma3.it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3026" y="130629"/>
            <a:ext cx="2094916" cy="980469"/>
          </a:xfrm>
          <a:prstGeom prst="rect">
            <a:avLst/>
          </a:prstGeom>
        </p:spPr>
      </p:pic>
      <p:sp>
        <p:nvSpPr>
          <p:cNvPr id="3" name="Titolo 1"/>
          <p:cNvSpPr txBox="1">
            <a:spLocks/>
          </p:cNvSpPr>
          <p:nvPr/>
        </p:nvSpPr>
        <p:spPr>
          <a:xfrm>
            <a:off x="6255319" y="1276861"/>
            <a:ext cx="2775469" cy="1139828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1500" b="1" dirty="0" err="1"/>
              <a:t>Dip</a:t>
            </a:r>
            <a:r>
              <a:rPr lang="it-IT" sz="1500" b="1" dirty="0"/>
              <a:t>. Cure Primarie Integrazione S.S.</a:t>
            </a:r>
            <a:br>
              <a:rPr lang="it-IT" sz="1500" b="1" dirty="0"/>
            </a:br>
            <a:r>
              <a:rPr lang="it-IT" sz="1500" b="1" dirty="0"/>
              <a:t>Distretto Municipio XI</a:t>
            </a:r>
            <a:br>
              <a:rPr lang="it-IT" sz="1500" b="1" dirty="0"/>
            </a:br>
            <a:r>
              <a:rPr lang="it-IT" sz="1350" b="1" dirty="0"/>
              <a:t>UOS Fragilità Cure Domiciliari e</a:t>
            </a:r>
            <a:br>
              <a:rPr lang="it-IT" sz="1350" b="1" dirty="0"/>
            </a:br>
            <a:r>
              <a:rPr lang="it-IT" sz="2400" b="1" dirty="0"/>
              <a:t>NAD </a:t>
            </a:r>
            <a:r>
              <a:rPr lang="it-IT" sz="2400" b="1" dirty="0" err="1"/>
              <a:t>Interdistrettuale</a:t>
            </a:r>
            <a:r>
              <a:rPr lang="it-IT" sz="2400" b="1" dirty="0"/>
              <a:t> </a:t>
            </a:r>
            <a:endParaRPr lang="it-IT" sz="1350" b="1" dirty="0"/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6352355" y="2582452"/>
            <a:ext cx="2678433" cy="14660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2400" b="1" dirty="0">
                <a:latin typeface="+mj-lt"/>
                <a:ea typeface="+mj-ea"/>
                <a:cs typeface="+mj-cs"/>
              </a:rPr>
              <a:t>SEDE Operativa</a:t>
            </a:r>
          </a:p>
          <a:p>
            <a:pPr marL="0" indent="0" algn="ctr">
              <a:buNone/>
            </a:pPr>
            <a:r>
              <a:rPr lang="it-IT" sz="1500" b="1" dirty="0">
                <a:latin typeface="+mj-lt"/>
                <a:ea typeface="+mj-ea"/>
                <a:cs typeface="+mj-cs"/>
              </a:rPr>
              <a:t>Poliambulatorio Ponte </a:t>
            </a:r>
            <a:r>
              <a:rPr lang="it-IT" sz="1500" b="1" dirty="0" err="1">
                <a:latin typeface="+mj-lt"/>
                <a:ea typeface="+mj-ea"/>
                <a:cs typeface="+mj-cs"/>
              </a:rPr>
              <a:t>Galeria</a:t>
            </a:r>
            <a:endParaRPr lang="it-IT" sz="1500" b="1" dirty="0"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it-IT" sz="1500" b="1" dirty="0">
                <a:latin typeface="+mj-lt"/>
                <a:ea typeface="+mj-ea"/>
                <a:cs typeface="+mj-cs"/>
              </a:rPr>
              <a:t>Via Portuense, 1397</a:t>
            </a:r>
          </a:p>
          <a:p>
            <a:pPr marL="0" indent="0" algn="ctr">
              <a:buNone/>
            </a:pPr>
            <a:r>
              <a:rPr lang="it-IT" sz="1500" b="1" dirty="0">
                <a:latin typeface="+mj-lt"/>
                <a:ea typeface="+mj-ea"/>
                <a:cs typeface="+mj-cs"/>
              </a:rPr>
              <a:t>00148 Roma (Ponte </a:t>
            </a:r>
            <a:r>
              <a:rPr lang="it-IT" sz="1500" b="1" dirty="0" err="1">
                <a:latin typeface="+mj-lt"/>
                <a:ea typeface="+mj-ea"/>
                <a:cs typeface="+mj-cs"/>
              </a:rPr>
              <a:t>Galeria</a:t>
            </a:r>
            <a:r>
              <a:rPr lang="it-IT" sz="1500" b="1" dirty="0" smtClean="0">
                <a:latin typeface="+mj-lt"/>
                <a:ea typeface="+mj-ea"/>
                <a:cs typeface="+mj-cs"/>
              </a:rPr>
              <a:t>)</a:t>
            </a:r>
          </a:p>
          <a:p>
            <a:pPr marL="0" indent="0" algn="ctr">
              <a:buNone/>
            </a:pPr>
            <a:r>
              <a:rPr lang="it-IT" sz="1500" b="1" dirty="0" smtClean="0">
                <a:latin typeface="+mj-lt"/>
                <a:ea typeface="+mj-ea"/>
                <a:cs typeface="+mj-cs"/>
                <a:hlinkClick r:id="rId3"/>
              </a:rPr>
              <a:t> </a:t>
            </a:r>
            <a:r>
              <a:rPr lang="it-IT" sz="1500" b="1" dirty="0">
                <a:latin typeface="+mj-lt"/>
                <a:ea typeface="+mj-ea"/>
                <a:cs typeface="+mj-cs"/>
                <a:hlinkClick r:id="rId3"/>
              </a:rPr>
              <a:t>www.aslroma3.it</a:t>
            </a:r>
            <a:endParaRPr lang="it-IT" sz="1500" b="1" dirty="0"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it-IT" sz="1500" b="1" dirty="0">
                <a:latin typeface="+mj-lt"/>
                <a:ea typeface="+mj-ea"/>
                <a:cs typeface="+mj-cs"/>
              </a:rPr>
              <a:t>        </a:t>
            </a:r>
            <a:r>
              <a:rPr lang="it-IT" sz="1500" b="1" dirty="0" smtClean="0">
                <a:latin typeface="+mj-lt"/>
                <a:ea typeface="+mj-ea"/>
                <a:cs typeface="+mj-cs"/>
              </a:rPr>
              <a:t>Email</a:t>
            </a:r>
            <a:r>
              <a:rPr lang="it-IT" sz="1500" b="1" dirty="0">
                <a:latin typeface="+mj-lt"/>
                <a:ea typeface="+mj-ea"/>
                <a:cs typeface="+mj-cs"/>
              </a:rPr>
              <a:t>: </a:t>
            </a:r>
            <a:r>
              <a:rPr lang="it-IT" sz="1500" b="1" dirty="0">
                <a:latin typeface="+mj-lt"/>
                <a:ea typeface="+mj-ea"/>
                <a:cs typeface="+mj-cs"/>
                <a:hlinkClick r:id="rId4"/>
              </a:rPr>
              <a:t>nad@aslroma3.it</a:t>
            </a:r>
            <a:endParaRPr lang="it-IT" sz="1500" b="1" dirty="0"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it-IT" sz="1500" b="1" dirty="0">
              <a:latin typeface="+mj-lt"/>
              <a:ea typeface="+mj-ea"/>
              <a:cs typeface="+mj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668978" y="4752644"/>
            <a:ext cx="2605651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 err="1" smtClean="0"/>
              <a:t>Resp</a:t>
            </a:r>
            <a:r>
              <a:rPr lang="it-IT" sz="1400" b="1" dirty="0"/>
              <a:t>. </a:t>
            </a:r>
            <a:r>
              <a:rPr lang="it-IT" sz="1400" b="1" dirty="0" err="1"/>
              <a:t>Dott</a:t>
            </a:r>
            <a:r>
              <a:rPr lang="it-IT" sz="1400" b="1" dirty="0"/>
              <a:t> </a:t>
            </a:r>
            <a:r>
              <a:rPr lang="it-IT" sz="1400" b="1" dirty="0" err="1" smtClean="0"/>
              <a:t>A.Vivenzio</a:t>
            </a:r>
            <a:r>
              <a:rPr lang="it-IT" sz="1400" b="1" dirty="0" smtClean="0"/>
              <a:t> </a:t>
            </a:r>
            <a:r>
              <a:rPr lang="it-IT" sz="1400" dirty="0" smtClean="0"/>
              <a:t>3346318256</a:t>
            </a:r>
            <a:endParaRPr lang="it-IT" sz="1400" b="1" dirty="0"/>
          </a:p>
          <a:p>
            <a:r>
              <a:rPr lang="it-IT" sz="1350" dirty="0"/>
              <a:t>3346199697: I.P. C. Prete</a:t>
            </a:r>
          </a:p>
          <a:p>
            <a:r>
              <a:rPr lang="it-IT" sz="1350" dirty="0"/>
              <a:t>3356647024: I.P. Raoul Polselli</a:t>
            </a:r>
          </a:p>
        </p:txBody>
      </p:sp>
      <p:pic>
        <p:nvPicPr>
          <p:cNvPr id="7" name="Picture 2" descr="Scienza e carità - Pablo Picass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822" y="385900"/>
            <a:ext cx="2957012" cy="231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tangolo 7"/>
          <p:cNvSpPr/>
          <p:nvPr/>
        </p:nvSpPr>
        <p:spPr>
          <a:xfrm>
            <a:off x="3452917" y="3172654"/>
            <a:ext cx="2398822" cy="30546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600" b="1" dirty="0"/>
              <a:t>Accesso</a:t>
            </a:r>
          </a:p>
          <a:p>
            <a:r>
              <a:rPr lang="it-IT" sz="1350" dirty="0">
                <a:hlinkClick r:id="rId4"/>
              </a:rPr>
              <a:t>nad@aslroma3.it</a:t>
            </a:r>
            <a:endParaRPr lang="it-IT" sz="1350" dirty="0"/>
          </a:p>
          <a:p>
            <a:r>
              <a:rPr lang="it-IT" sz="1400" b="1" dirty="0"/>
              <a:t>Ambulatoriale</a:t>
            </a:r>
          </a:p>
          <a:p>
            <a:r>
              <a:rPr lang="it-IT" sz="1350" dirty="0"/>
              <a:t>Giovedì  ore 9:00-12:00</a:t>
            </a:r>
          </a:p>
          <a:p>
            <a:r>
              <a:rPr lang="it-IT" sz="1400" b="1" dirty="0"/>
              <a:t>Domiciliare </a:t>
            </a:r>
          </a:p>
          <a:p>
            <a:r>
              <a:rPr lang="it-IT" sz="1350" dirty="0"/>
              <a:t>Lunedì al venerdì </a:t>
            </a:r>
            <a:r>
              <a:rPr lang="it-IT" sz="1350" dirty="0" smtClean="0"/>
              <a:t>9:00-13:00</a:t>
            </a:r>
          </a:p>
          <a:p>
            <a:endParaRPr lang="it-IT" sz="1350" dirty="0"/>
          </a:p>
          <a:p>
            <a:r>
              <a:rPr lang="it-IT" sz="1350" dirty="0"/>
              <a:t>Contatti telefonici 09:00-13:00</a:t>
            </a:r>
          </a:p>
          <a:p>
            <a:r>
              <a:rPr lang="it-IT" sz="1350" dirty="0"/>
              <a:t>0658487080: centrale operativa</a:t>
            </a:r>
          </a:p>
          <a:p>
            <a:r>
              <a:rPr lang="it-IT" sz="1350" dirty="0"/>
              <a:t>0656487025: </a:t>
            </a:r>
            <a:r>
              <a:rPr lang="it-IT" sz="1200" dirty="0"/>
              <a:t>I.P. </a:t>
            </a:r>
            <a:r>
              <a:rPr lang="it-IT" sz="1200" dirty="0" smtClean="0"/>
              <a:t>Valentina Cofani</a:t>
            </a:r>
            <a:endParaRPr lang="it-IT" sz="1200" dirty="0"/>
          </a:p>
          <a:p>
            <a:r>
              <a:rPr lang="it-IT" sz="1350" dirty="0"/>
              <a:t>0656487083: I.P. Claudio Prete</a:t>
            </a:r>
          </a:p>
          <a:p>
            <a:r>
              <a:rPr lang="it-IT" sz="1350" dirty="0"/>
              <a:t>0656487085: I.P. Martina Gatti</a:t>
            </a:r>
          </a:p>
          <a:p>
            <a:r>
              <a:rPr lang="it-IT" sz="1350" dirty="0"/>
              <a:t>0656487027: </a:t>
            </a:r>
            <a:r>
              <a:rPr lang="it-IT" sz="1200" dirty="0">
                <a:solidFill>
                  <a:prstClr val="black"/>
                </a:solidFill>
              </a:rPr>
              <a:t>I.P. Valentina Cofani</a:t>
            </a:r>
            <a:endParaRPr lang="it-IT" sz="135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37601" y="299001"/>
            <a:ext cx="2638698" cy="2231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100" b="1" dirty="0"/>
              <a:t>UOS Fragilità Cure Domiciliari e</a:t>
            </a:r>
            <a:br>
              <a:rPr lang="it-IT" sz="1100" b="1" dirty="0"/>
            </a:br>
            <a:r>
              <a:rPr lang="it-IT" b="1" dirty="0"/>
              <a:t>NAD </a:t>
            </a:r>
            <a:r>
              <a:rPr lang="it-IT" b="1" dirty="0" err="1" smtClean="0"/>
              <a:t>Interdistrettuale</a:t>
            </a:r>
            <a:endParaRPr lang="it-IT" b="1" dirty="0" smtClean="0"/>
          </a:p>
          <a:p>
            <a:r>
              <a:rPr lang="it-IT" sz="1100" b="1" dirty="0" smtClean="0"/>
              <a:t>Staff</a:t>
            </a:r>
          </a:p>
          <a:p>
            <a:r>
              <a:rPr lang="it-IT" sz="1100" b="1" dirty="0" smtClean="0"/>
              <a:t>Dr. A. Vivenzio   Responsabile</a:t>
            </a:r>
          </a:p>
          <a:p>
            <a:r>
              <a:rPr lang="it-IT" sz="1100" b="1" dirty="0" smtClean="0"/>
              <a:t>Dr.ssa C. Pasquarelli </a:t>
            </a:r>
          </a:p>
          <a:p>
            <a:r>
              <a:rPr lang="it-IT" sz="1100" dirty="0" smtClean="0"/>
              <a:t>Nefrologo , medico esperto in NAD</a:t>
            </a:r>
          </a:p>
          <a:p>
            <a:r>
              <a:rPr lang="it-IT" sz="1100" b="1" dirty="0" smtClean="0"/>
              <a:t>Dr. I. Bonacci </a:t>
            </a:r>
            <a:r>
              <a:rPr lang="it-IT" sz="1100" dirty="0" smtClean="0"/>
              <a:t>Dir. </a:t>
            </a:r>
            <a:r>
              <a:rPr lang="it-IT" sz="1100" dirty="0" err="1" smtClean="0"/>
              <a:t>Med</a:t>
            </a:r>
            <a:r>
              <a:rPr lang="it-IT" sz="1100" dirty="0" smtClean="0"/>
              <a:t>. Dietologo</a:t>
            </a:r>
          </a:p>
          <a:p>
            <a:r>
              <a:rPr lang="it-IT" sz="1100" b="1" dirty="0" err="1" smtClean="0"/>
              <a:t>Sigra</a:t>
            </a:r>
            <a:r>
              <a:rPr lang="it-IT" sz="1100" b="1" dirty="0" smtClean="0"/>
              <a:t> V. Cofani </a:t>
            </a:r>
            <a:r>
              <a:rPr lang="it-IT" sz="1100" dirty="0" smtClean="0"/>
              <a:t>Centrale Operativa NAD</a:t>
            </a:r>
          </a:p>
          <a:p>
            <a:r>
              <a:rPr lang="it-IT" sz="1100" b="1" dirty="0" smtClean="0"/>
              <a:t>Sig. C. Prete</a:t>
            </a:r>
            <a:r>
              <a:rPr lang="it-IT" sz="1100" b="1" dirty="0"/>
              <a:t> </a:t>
            </a:r>
            <a:r>
              <a:rPr lang="it-IT" sz="1100" dirty="0"/>
              <a:t>I.P. </a:t>
            </a:r>
            <a:r>
              <a:rPr lang="it-IT" sz="1100" dirty="0" smtClean="0"/>
              <a:t>esperto </a:t>
            </a:r>
            <a:r>
              <a:rPr lang="it-IT" sz="1100" dirty="0"/>
              <a:t>in </a:t>
            </a:r>
            <a:r>
              <a:rPr lang="it-IT" sz="1100" dirty="0" smtClean="0"/>
              <a:t>NAD</a:t>
            </a:r>
          </a:p>
          <a:p>
            <a:r>
              <a:rPr lang="it-IT" sz="1100" b="1" dirty="0" smtClean="0"/>
              <a:t>Sig.ra M. Gatti</a:t>
            </a:r>
            <a:r>
              <a:rPr lang="it-IT" sz="1100" b="1" dirty="0"/>
              <a:t> </a:t>
            </a:r>
            <a:r>
              <a:rPr lang="it-IT" sz="1100" dirty="0"/>
              <a:t>I.P. esperta in </a:t>
            </a:r>
            <a:r>
              <a:rPr lang="it-IT" sz="1100" dirty="0" smtClean="0"/>
              <a:t>NAD</a:t>
            </a:r>
          </a:p>
          <a:p>
            <a:r>
              <a:rPr lang="it-IT" sz="1100" b="1" dirty="0" err="1" smtClean="0"/>
              <a:t>Dssa</a:t>
            </a:r>
            <a:r>
              <a:rPr lang="it-IT" sz="1100" b="1" dirty="0" smtClean="0"/>
              <a:t> M. </a:t>
            </a:r>
            <a:r>
              <a:rPr lang="it-IT" sz="1100" b="1" dirty="0" err="1" smtClean="0"/>
              <a:t>Mensurati</a:t>
            </a:r>
            <a:r>
              <a:rPr lang="it-IT" sz="1100" b="1" dirty="0" smtClean="0"/>
              <a:t> </a:t>
            </a:r>
            <a:r>
              <a:rPr lang="it-IT" sz="1100" dirty="0" smtClean="0"/>
              <a:t>UO Farmacia </a:t>
            </a:r>
            <a:r>
              <a:rPr lang="it-IT" sz="1100" dirty="0" err="1" smtClean="0"/>
              <a:t>Ref</a:t>
            </a:r>
            <a:r>
              <a:rPr lang="it-IT" sz="1100" dirty="0" smtClean="0"/>
              <a:t>. NED</a:t>
            </a:r>
          </a:p>
          <a:p>
            <a:r>
              <a:rPr lang="it-IT" sz="1100" b="1" dirty="0" err="1" smtClean="0"/>
              <a:t>Dssa</a:t>
            </a:r>
            <a:r>
              <a:rPr lang="it-IT" sz="1100" b="1" dirty="0" smtClean="0"/>
              <a:t> R.M. </a:t>
            </a:r>
            <a:r>
              <a:rPr lang="it-IT" sz="1100" b="1" dirty="0" err="1" smtClean="0"/>
              <a:t>Adorisio</a:t>
            </a:r>
            <a:r>
              <a:rPr lang="it-IT" sz="1100" b="1" dirty="0" smtClean="0"/>
              <a:t> </a:t>
            </a:r>
            <a:r>
              <a:rPr lang="it-IT" sz="1100" dirty="0" smtClean="0"/>
              <a:t>UO Farmacia </a:t>
            </a:r>
            <a:r>
              <a:rPr lang="it-IT" sz="1100" dirty="0" err="1" smtClean="0"/>
              <a:t>Ref</a:t>
            </a:r>
            <a:r>
              <a:rPr lang="it-IT" sz="1100" dirty="0" smtClean="0"/>
              <a:t>. NPT</a:t>
            </a:r>
            <a:endParaRPr lang="it-IT" sz="11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182644" y="2720269"/>
            <a:ext cx="27032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Area di Intervento</a:t>
            </a:r>
          </a:p>
          <a:p>
            <a:pPr algn="ctr"/>
            <a:r>
              <a:rPr lang="it-IT" sz="1400" dirty="0" smtClean="0"/>
              <a:t>Territorio ASL RM 3</a:t>
            </a:r>
          </a:p>
          <a:p>
            <a:pPr algn="ctr"/>
            <a:r>
              <a:rPr lang="it-IT" sz="1400" dirty="0" smtClean="0"/>
              <a:t>Comune di Fiumicino</a:t>
            </a:r>
          </a:p>
          <a:p>
            <a:pPr algn="ctr"/>
            <a:r>
              <a:rPr lang="it-IT" sz="1400" dirty="0" smtClean="0"/>
              <a:t>Municipi di Roma X, XI, XII</a:t>
            </a:r>
          </a:p>
          <a:p>
            <a:r>
              <a:rPr lang="it-IT" sz="1400" b="1" dirty="0" smtClean="0"/>
              <a:t>Attività integrata con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smtClean="0"/>
              <a:t>CAD Aziendali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err="1" smtClean="0"/>
              <a:t>Stuttrure</a:t>
            </a:r>
            <a:r>
              <a:rPr lang="it-IT" sz="1400" dirty="0" smtClean="0"/>
              <a:t> sanitarie e Ospedaliere aziendali ed extraaziendali</a:t>
            </a:r>
            <a:endParaRPr lang="it-IT" sz="14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33606" y="4498516"/>
            <a:ext cx="2601297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U.O. Farmacia Aziendale</a:t>
            </a:r>
          </a:p>
          <a:p>
            <a:pPr algn="ctr"/>
            <a:r>
              <a:rPr lang="it-IT" sz="1200" b="1" dirty="0" smtClean="0"/>
              <a:t>Comune di Fiumicino e Municipio X</a:t>
            </a:r>
          </a:p>
          <a:p>
            <a:r>
              <a:rPr lang="it-IT" sz="1200" b="1" dirty="0" smtClean="0"/>
              <a:t>P.O. G.B. Grassi Via </a:t>
            </a:r>
            <a:r>
              <a:rPr lang="it-IT" sz="1200" b="1" dirty="0" err="1" smtClean="0"/>
              <a:t>Passeroni</a:t>
            </a:r>
            <a:r>
              <a:rPr lang="it-IT" sz="1200" b="1" dirty="0" smtClean="0"/>
              <a:t> 28 Ostia</a:t>
            </a:r>
          </a:p>
          <a:p>
            <a:r>
              <a:rPr lang="it-IT" sz="1200" dirty="0" smtClean="0"/>
              <a:t>Tel. 0656482347 NPT</a:t>
            </a:r>
          </a:p>
          <a:p>
            <a:r>
              <a:rPr lang="it-IT" sz="1200" dirty="0" smtClean="0"/>
              <a:t>Tel. 0656482244 NED</a:t>
            </a:r>
          </a:p>
          <a:p>
            <a:r>
              <a:rPr lang="it-IT" sz="1200" dirty="0" err="1" smtClean="0"/>
              <a:t>Lun-Merc-Ven</a:t>
            </a:r>
            <a:r>
              <a:rPr lang="it-IT" sz="1200" dirty="0" smtClean="0"/>
              <a:t>: 8:30-13:30</a:t>
            </a:r>
          </a:p>
          <a:p>
            <a:r>
              <a:rPr lang="it-IT" sz="1200" dirty="0" err="1" smtClean="0"/>
              <a:t>Merc</a:t>
            </a:r>
            <a:r>
              <a:rPr lang="it-IT" sz="1200" dirty="0" smtClean="0"/>
              <a:t>: 14:00-16:00</a:t>
            </a:r>
          </a:p>
          <a:p>
            <a:r>
              <a:rPr lang="it-IT" sz="1200" dirty="0" smtClean="0"/>
              <a:t>Municipi XI e XII</a:t>
            </a:r>
          </a:p>
          <a:p>
            <a:r>
              <a:rPr lang="it-IT" sz="1200" dirty="0" smtClean="0"/>
              <a:t>Presidio Via Volpato 18 Roma</a:t>
            </a:r>
          </a:p>
          <a:p>
            <a:r>
              <a:rPr lang="it-IT" sz="1200" dirty="0" smtClean="0"/>
              <a:t>Tel. 0656485221-5208</a:t>
            </a:r>
          </a:p>
          <a:p>
            <a:r>
              <a:rPr lang="it-IT" sz="1200" dirty="0" err="1" smtClean="0"/>
              <a:t>Lun-Merc-Ven</a:t>
            </a:r>
            <a:r>
              <a:rPr lang="it-IT" sz="1200" dirty="0" smtClean="0"/>
              <a:t>: 8:30-12:30</a:t>
            </a:r>
          </a:p>
          <a:p>
            <a:r>
              <a:rPr lang="it-IT" sz="1200" dirty="0" err="1" smtClean="0"/>
              <a:t>Lun</a:t>
            </a:r>
            <a:r>
              <a:rPr lang="it-IT" sz="1200" dirty="0" smtClean="0"/>
              <a:t>: 14:00-16:00</a:t>
            </a: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1095" y="6139757"/>
            <a:ext cx="1180952" cy="3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9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61259" y="257684"/>
            <a:ext cx="2903946" cy="44012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Attività UOS NAD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smtClean="0"/>
              <a:t>Valutazioni nutrizionali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smtClean="0"/>
              <a:t>Prescrizione NED, NPT, ONS, Addensanti, </a:t>
            </a:r>
            <a:r>
              <a:rPr lang="it-IT" sz="1400" dirty="0" err="1" smtClean="0"/>
              <a:t>Acquagel</a:t>
            </a:r>
            <a:endParaRPr lang="it-IT" sz="1400" dirty="0" smtClean="0"/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smtClean="0"/>
              <a:t>Assistenza medico specialistica</a:t>
            </a:r>
          </a:p>
          <a:p>
            <a:r>
              <a:rPr lang="it-IT" sz="1400" dirty="0" smtClean="0"/>
              <a:t>  Domiciliare e ambulatoriale a    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pazienti NAD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smtClean="0"/>
              <a:t>Valutazione infermieristica NAD per operatori dei CAD Aziendali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smtClean="0"/>
              <a:t>Monitoraggio clinico dei pazienti NAD dei 4 Distretti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smtClean="0"/>
              <a:t>Sostituzione sonde e/o bottoni per PEG, SNG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smtClean="0"/>
              <a:t>Supporto specialistico ai Centri di Assistenza Domiciliare della ASL Roma3 nella gestione clinica dei pazienti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it-IT" sz="1400" dirty="0" smtClean="0"/>
              <a:t>Supporto e punto di raccordo tra i centri di assistenza domiciliare della ASL Roma 3</a:t>
            </a:r>
          </a:p>
        </p:txBody>
      </p:sp>
      <p:sp>
        <p:nvSpPr>
          <p:cNvPr id="3" name="Rettangolo 2"/>
          <p:cNvSpPr/>
          <p:nvPr/>
        </p:nvSpPr>
        <p:spPr>
          <a:xfrm>
            <a:off x="3165205" y="262819"/>
            <a:ext cx="3052715" cy="28931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400" b="1" dirty="0"/>
              <a:t>Cosa è la Nutrizione Artificiale</a:t>
            </a:r>
          </a:p>
          <a:p>
            <a:r>
              <a:rPr lang="it-IT" sz="1200" dirty="0"/>
              <a:t>La Nutrizione Artificiale (NA) è una procedura terapeutica mediante la quale è possibile soddisfare i fabbisogni nutrizionali di persone non in grado di alimentarsi sufficientemente per via </a:t>
            </a:r>
            <a:r>
              <a:rPr lang="it-IT" sz="1200" dirty="0" smtClean="0"/>
              <a:t>naturale. </a:t>
            </a:r>
            <a:r>
              <a:rPr lang="it-IT" sz="1200" dirty="0"/>
              <a:t>La NA può essere praticata utilizzando l’apparato gastroenterico mediante un accesso artificiale quale il sondino nasogastrico o la sonda per PEG (Nutrizione enterale, NE), oppure mediante il sistema circolatorio mediante un accesso venoso centrale che </a:t>
            </a:r>
            <a:r>
              <a:rPr lang="it-IT" sz="1200" dirty="0" smtClean="0"/>
              <a:t>permetta </a:t>
            </a:r>
            <a:r>
              <a:rPr lang="it-IT" sz="1200" dirty="0"/>
              <a:t>la somministrazione delle miscele nutrizionali direttamente per via endovenosa (Nutrizione Parenterale totale, NPT). </a:t>
            </a:r>
          </a:p>
        </p:txBody>
      </p:sp>
      <p:pic>
        <p:nvPicPr>
          <p:cNvPr id="4" name="Picture 2" descr="Differenza tra nutrizione enterale, parenterale, assistita, artificiale |  MEDICINA ON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96" y="740229"/>
            <a:ext cx="2738483" cy="247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3165205" y="3324956"/>
            <a:ext cx="5708829" cy="329320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400" b="1" dirty="0"/>
              <a:t>Chi necessita di </a:t>
            </a:r>
            <a:r>
              <a:rPr lang="it-IT" sz="1400" b="1" dirty="0" smtClean="0"/>
              <a:t>nutrizione </a:t>
            </a:r>
            <a:r>
              <a:rPr lang="it-IT" sz="1400" b="1" dirty="0"/>
              <a:t>artificiale </a:t>
            </a:r>
          </a:p>
          <a:p>
            <a:r>
              <a:rPr lang="it-IT" sz="1200" dirty="0"/>
              <a:t>Pazienti in stato di coma; pazienti con </a:t>
            </a:r>
            <a:r>
              <a:rPr lang="it-IT" sz="1200" dirty="0" smtClean="0"/>
              <a:t>demenza; </a:t>
            </a:r>
            <a:r>
              <a:rPr lang="it-IT" sz="1200" dirty="0"/>
              <a:t>pazienti anoressici; pazienti con impossibilità a masticare o deglutire i </a:t>
            </a:r>
            <a:r>
              <a:rPr lang="it-IT" sz="1200" dirty="0" smtClean="0"/>
              <a:t>cibi per </a:t>
            </a:r>
            <a:r>
              <a:rPr lang="it-IT" sz="1200" dirty="0"/>
              <a:t>danni ossei e/o muscolari e/o deficit neurologici; pazienti con malattie </a:t>
            </a:r>
            <a:r>
              <a:rPr lang="it-IT" sz="1200" dirty="0" err="1" smtClean="0"/>
              <a:t>gastronterologiche</a:t>
            </a:r>
            <a:r>
              <a:rPr lang="it-IT" sz="1200" dirty="0" smtClean="0"/>
              <a:t> </a:t>
            </a:r>
            <a:r>
              <a:rPr lang="it-IT" sz="1200" dirty="0"/>
              <a:t>acute o croniche infiammatorie, con disturbi </a:t>
            </a:r>
            <a:r>
              <a:rPr lang="it-IT" sz="1200" dirty="0" smtClean="0"/>
              <a:t>dell’assorbimento o </a:t>
            </a:r>
            <a:r>
              <a:rPr lang="it-IT" sz="1200" dirty="0"/>
              <a:t>con traumi addominali; pazienti in malnutrizione o denutrizione (anche in fase di </a:t>
            </a:r>
            <a:r>
              <a:rPr lang="it-IT" sz="1200" dirty="0" err="1"/>
              <a:t>pre</a:t>
            </a:r>
            <a:r>
              <a:rPr lang="it-IT" sz="1200" dirty="0"/>
              <a:t>- o post-operatoria) o in cachessia; pazienti oncologici impossibilitati all’alimentazione per via naturale; pazienti con traumi o ustionati gravi; pazienti in terapia intensiva.</a:t>
            </a:r>
          </a:p>
          <a:p>
            <a:r>
              <a:rPr lang="it-IT" sz="1400" b="1" dirty="0"/>
              <a:t>Come si accede al servizio di Nutrizione Artificiale Domiciliare</a:t>
            </a:r>
          </a:p>
          <a:p>
            <a:r>
              <a:rPr lang="it-IT" sz="1200" b="1" dirty="0"/>
              <a:t>Pazienti non deambulanti</a:t>
            </a:r>
            <a:r>
              <a:rPr lang="it-IT" sz="1200" dirty="0"/>
              <a:t>: invio della richiesta </a:t>
            </a:r>
            <a:r>
              <a:rPr lang="it-IT" sz="1200" dirty="0" smtClean="0"/>
              <a:t> di </a:t>
            </a:r>
            <a:r>
              <a:rPr lang="it-IT" sz="1200" dirty="0"/>
              <a:t>visita specialistica </a:t>
            </a:r>
            <a:r>
              <a:rPr lang="it-IT" sz="1200" dirty="0" smtClean="0"/>
              <a:t>«dietologica </a:t>
            </a:r>
            <a:r>
              <a:rPr lang="it-IT" sz="1200" dirty="0"/>
              <a:t>di nutrizione clinica </a:t>
            </a:r>
            <a:r>
              <a:rPr lang="it-IT" sz="1200" dirty="0" smtClean="0"/>
              <a:t>– NAD»  </a:t>
            </a:r>
            <a:r>
              <a:rPr lang="it-IT" sz="1200" dirty="0"/>
              <a:t>redatta dal proprio medico di medicina generale o medico ospedaliero all’indirizzo email : </a:t>
            </a:r>
            <a:r>
              <a:rPr lang="it-IT" sz="1200" dirty="0">
                <a:hlinkClick r:id="rId3"/>
              </a:rPr>
              <a:t>nad@alsroma3.it</a:t>
            </a:r>
            <a:r>
              <a:rPr lang="it-IT" sz="1200" dirty="0"/>
              <a:t> debitamente compilata anche con numero di telefono del paziente.</a:t>
            </a:r>
          </a:p>
          <a:p>
            <a:r>
              <a:rPr lang="it-IT" sz="1200" b="1" dirty="0"/>
              <a:t>Pazienti </a:t>
            </a:r>
            <a:r>
              <a:rPr lang="it-IT" sz="1200" b="1" dirty="0" smtClean="0"/>
              <a:t>deambulanti: per  </a:t>
            </a:r>
            <a:r>
              <a:rPr lang="it-IT" sz="1200" dirty="0"/>
              <a:t>l’accesso all’ambulatorio NAD presso il Presidio di Ponte </a:t>
            </a:r>
            <a:r>
              <a:rPr lang="it-IT" sz="1200" dirty="0" err="1"/>
              <a:t>Galeria</a:t>
            </a:r>
            <a:r>
              <a:rPr lang="it-IT" sz="1200" dirty="0"/>
              <a:t> è possibile prenotare la visita mediante il sistema Re CUP con ricetta </a:t>
            </a:r>
            <a:r>
              <a:rPr lang="it-IT" sz="1200"/>
              <a:t>per </a:t>
            </a:r>
            <a:r>
              <a:rPr lang="it-IT" sz="1200" smtClean="0"/>
              <a:t>«visita  </a:t>
            </a:r>
            <a:r>
              <a:rPr lang="it-IT" sz="1200"/>
              <a:t>specialistica </a:t>
            </a:r>
            <a:r>
              <a:rPr lang="it-IT" sz="1200" smtClean="0"/>
              <a:t>dietologica </a:t>
            </a:r>
            <a:r>
              <a:rPr lang="it-IT" sz="1200" dirty="0"/>
              <a:t>di nutrizione clinica </a:t>
            </a:r>
            <a:r>
              <a:rPr lang="it-IT" sz="1200"/>
              <a:t>–</a:t>
            </a:r>
            <a:r>
              <a:rPr lang="it-IT" sz="1200" smtClean="0"/>
              <a:t>NAD».</a:t>
            </a:r>
            <a:endParaRPr lang="it-IT" sz="1200" dirty="0"/>
          </a:p>
          <a:p>
            <a:r>
              <a:rPr lang="it-IT" sz="1200" dirty="0"/>
              <a:t>Il Servizio di Nutrizione Artificiale Domiciliare è a totale carico del SSR</a:t>
            </a:r>
          </a:p>
        </p:txBody>
      </p:sp>
      <p:pic>
        <p:nvPicPr>
          <p:cNvPr id="4098" name="Picture 2" descr="Mostre: Da '600 a de Chirico a Warhol,il cibo nell'arte © ANS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35" y="4719849"/>
            <a:ext cx="2473232" cy="2072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5546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622</Words>
  <Application>Microsoft Office PowerPoint</Application>
  <PresentationFormat>Presentazione su schermo (4:3)</PresentationFormat>
  <Paragraphs>72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Dip. Cure Primarie Integrazione S.S. Distretto Municipio XI UOS Fragilità Cure Domiciliari e NAD Interdistrettuale</dc:title>
  <dc:creator>Seinad 2</dc:creator>
  <cp:lastModifiedBy>Giovanna de Bellis</cp:lastModifiedBy>
  <cp:revision>15</cp:revision>
  <cp:lastPrinted>2022-04-19T10:29:24Z</cp:lastPrinted>
  <dcterms:created xsi:type="dcterms:W3CDTF">2022-04-19T08:03:30Z</dcterms:created>
  <dcterms:modified xsi:type="dcterms:W3CDTF">2022-07-25T13:26:59Z</dcterms:modified>
</cp:coreProperties>
</file>