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07200" cy="99393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4A5F3-904E-48DE-952A-F7EFBB1CDB9B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5B32D-C41C-4843-BEFE-6B2ABABB08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47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5B32D-C41C-4843-BEFE-6B2ABABB08E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370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5B32D-C41C-4843-BEFE-6B2ABABB08E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14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DB377C-B0CE-6144-B483-C1A62B1B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1E7217-DC90-3A4F-A840-F9EB95F4A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822ABA-E48C-D141-BD1F-AADC70A51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E20AB0-5B74-3F44-8F14-16B002C7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EFC826-5303-354C-9180-18866FE6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61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797C09-EA12-3144-AA19-4CA51AEB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3B4B9ED-992B-5441-9C51-9DF38B282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F0FED6-84DF-C046-9EE5-9244B72D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DEE0E2-9FB2-C94A-8716-48B17940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D3156F-8B06-7B4C-A0E2-2A779903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77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4BD65C3-B6AD-6C4B-8FE3-A4FD532FF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B1B7C57-9CD6-4143-A4F8-F2C1BD918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89FD56-6646-4047-A254-4B069841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EE1DEE-B767-314B-BFCE-39039AA70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B60B9B-C12A-AF46-9C8E-4903A342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0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DA5D1-BD10-BF4D-9B44-E6B726B6A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2B9B01-BD4E-F242-897E-57174E4E3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3DB3C5-A90A-AD45-BDAC-8F710FB7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2169BA-F38A-5A4D-A280-B03BBF6C3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D82459-0E8B-9042-9007-66ED69DDA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81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D16C1-6ECE-C24B-B6BE-C605DF2FD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FCEA6B-89F7-3D4F-8C9F-737C873F5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E03324-AAC3-9047-A195-2DEFECBA9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521F41-42A6-AE47-A790-2E6E104C9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4FE2A2-5447-1047-89B0-F015360A2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20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05144F-C12B-724C-9E80-BC35B9AF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C71BCA-9F35-FC40-8747-519896BD2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7C7DA67-8E07-294D-A97B-D8A743A82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85239C-560C-DB4A-9284-046A1F67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B728AD-5F53-7D48-A311-DE8AE24A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982D40-0B8B-154D-BDDA-E88F770C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57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076C0B-2596-A047-B10C-6F3375048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3AB899-F5BF-F54E-9BD9-39EF92924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FDDC96-5FD6-CF44-9B2D-1DB7A8A8B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843CD82-E8F0-E841-B27C-20B895A95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5052E6D-A5BE-514E-8614-C72DFFBAB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E9DF9E8-8F7C-304C-A77B-5E571F49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9AF0B27-D5B5-A940-9814-E4F1B41C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2E96412-3EC8-994D-A2B1-FF02712A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47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D7BF5-3CC7-EA4D-9B70-599F45940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A7DE3D-13E7-534A-8F7D-B902CD91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815F7E1-5AC2-9642-BFAE-8F08CA394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C0C939C-771B-ED4F-A5A0-B93778FB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83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AA3B989-5633-4443-B177-832D65216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960B6A-A983-2B4B-BC59-67C00C93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93BAECA-2C8E-B54D-9908-3F0132D5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88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6A7094-287E-404E-857E-D29B37AAB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59F003-AC8F-B242-980E-EE2EB273C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C83661-46AE-4645-B662-280D40D07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D56433-0658-764F-BA48-40B8826C1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17AFA4-39AB-244E-AE41-6CFFB44E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57CB2-E596-7C40-8614-896D7EBEE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00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37332E-182A-6946-AABD-AF1233B69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A8BC93C-CAE8-124A-8E23-7589B23FE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71B5D0D-2377-8C4D-89A5-978662768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C86926-D10F-0A44-B735-9D1C31A6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3C6703-E556-7B4E-9224-F3983D89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CC7DF4-6086-6C4A-A968-E492B5E4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48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458CB5-3AFB-5F42-81C0-659C44EB5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25EDC2-62F8-6542-9E66-E093E2B99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519CCD-C450-7646-ADA5-8702668DE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CB4A-0B80-5B4D-A0A3-508B4B0EB8A6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8F8F44-26F2-8B4A-8F1E-163B83AF2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DBCB7E-7B97-914A-8A3A-D7122A886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314B-EE92-E549-AC41-08EC5F7A6E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92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D82150-8658-AB4B-B681-39F52C0A3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254" y="0"/>
            <a:ext cx="6783573" cy="775787"/>
          </a:xfrm>
        </p:spPr>
        <p:txBody>
          <a:bodyPr>
            <a:normAutofit/>
          </a:bodyPr>
          <a:lstStyle/>
          <a:p>
            <a:r>
              <a:rPr lang="it-IT" sz="1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E. Scalise G.B.A. Corea R. Nardella D. Sgroi F. Milito</a:t>
            </a:r>
            <a:endParaRPr lang="it-IT" sz="1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/>
          <p:nvPr/>
        </p:nvPicPr>
        <p:blipFill rotWithShape="1">
          <a:blip r:embed="rId3"/>
          <a:srcRect l="25628" t="25000" r="11289" b="23022"/>
          <a:stretch/>
        </p:blipFill>
        <p:spPr bwMode="auto">
          <a:xfrm>
            <a:off x="7644809" y="2625542"/>
            <a:ext cx="4433777" cy="22392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-116073" y="31359"/>
            <a:ext cx="13714226" cy="2395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Percorso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benessere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organizzativo conseguente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un atto di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violenza</a:t>
            </a:r>
          </a:p>
          <a:p>
            <a:pPr algn="ctr"/>
            <a:endParaRPr lang="it-IT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Direzione Generale – Direzione Sanitaria ASL Roma 3</a:t>
            </a:r>
            <a:endParaRPr lang="it-IT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d’intervento per affrontare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conseguenze individuali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organizzative</a:t>
            </a:r>
          </a:p>
          <a:p>
            <a:pPr algn="ctr"/>
            <a:r>
              <a:rPr lang="it-IT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r>
              <a:rPr lang="it-IT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it-IT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Visualizza immagine di origin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06" b="31689"/>
          <a:stretch/>
        </p:blipFill>
        <p:spPr bwMode="auto">
          <a:xfrm>
            <a:off x="9189473" y="1780961"/>
            <a:ext cx="1630879" cy="64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8223" y="1613894"/>
            <a:ext cx="7506586" cy="462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70" tIns="51435" rIns="102870" bIns="51435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pPr algn="just"/>
            <a:r>
              <a:rPr lang="it-IT" sz="1400" b="1" i="1" u="sng" dirty="0" smtClean="0"/>
              <a:t>Caratteristico</a:t>
            </a:r>
            <a:r>
              <a:rPr lang="it-IT" sz="1400" dirty="0" smtClean="0"/>
              <a:t>: il </a:t>
            </a:r>
            <a:r>
              <a:rPr lang="it-IT" sz="1400" dirty="0"/>
              <a:t>ruolo di “</a:t>
            </a:r>
            <a:r>
              <a:rPr lang="it-IT" sz="1400" i="1" dirty="0"/>
              <a:t>raccordo”</a:t>
            </a:r>
            <a:r>
              <a:rPr lang="it-IT" sz="1400" dirty="0"/>
              <a:t>, identificato nella </a:t>
            </a:r>
            <a:r>
              <a:rPr lang="it-IT" sz="1400" b="1" dirty="0"/>
              <a:t>UOC Sviluppo Organizzativo e della </a:t>
            </a:r>
            <a:r>
              <a:rPr lang="it-IT" sz="1400" b="1" i="1" dirty="0" err="1"/>
              <a:t>competence</a:t>
            </a:r>
            <a:r>
              <a:rPr lang="it-IT" sz="1400" b="1" dirty="0"/>
              <a:t> individuale</a:t>
            </a:r>
            <a:r>
              <a:rPr lang="it-IT" sz="1400" dirty="0"/>
              <a:t>, in staff alla Direzione </a:t>
            </a:r>
            <a:r>
              <a:rPr lang="it-IT" sz="1400" dirty="0" smtClean="0"/>
              <a:t>Generale</a:t>
            </a:r>
            <a:r>
              <a:rPr lang="it-IT" sz="1400" dirty="0"/>
              <a:t>.</a:t>
            </a:r>
            <a:r>
              <a:rPr lang="it-IT" sz="1400" dirty="0" smtClean="0"/>
              <a:t> </a:t>
            </a:r>
          </a:p>
          <a:p>
            <a:pPr algn="just"/>
            <a:endParaRPr lang="it-IT" sz="1400" b="1" i="1" u="sng" dirty="0" smtClean="0"/>
          </a:p>
          <a:p>
            <a:pPr algn="just"/>
            <a:r>
              <a:rPr lang="it-IT" sz="1400" b="1" i="1" u="sng" dirty="0" smtClean="0"/>
              <a:t>Obiettivo atteso</a:t>
            </a:r>
            <a:r>
              <a:rPr lang="it-IT" sz="1400" dirty="0" smtClean="0"/>
              <a:t>: </a:t>
            </a:r>
            <a:r>
              <a:rPr lang="it-IT" sz="1400" dirty="0"/>
              <a:t>il supporto ai </a:t>
            </a:r>
            <a:r>
              <a:rPr lang="it-IT" sz="1400" b="1" dirty="0"/>
              <a:t>processi di </a:t>
            </a:r>
            <a:r>
              <a:rPr lang="it-IT" sz="1400" b="1" dirty="0" smtClean="0"/>
              <a:t>monitoraggio</a:t>
            </a:r>
            <a:r>
              <a:rPr lang="it-IT" sz="1400" dirty="0" smtClean="0"/>
              <a:t>,</a:t>
            </a:r>
            <a:r>
              <a:rPr lang="it-IT" sz="1400" b="1" dirty="0" smtClean="0"/>
              <a:t> innovazione </a:t>
            </a:r>
            <a:r>
              <a:rPr lang="it-IT" sz="1400" dirty="0"/>
              <a:t>e </a:t>
            </a:r>
            <a:r>
              <a:rPr lang="it-IT" sz="1400" b="1" dirty="0"/>
              <a:t>cambiamento </a:t>
            </a:r>
            <a:r>
              <a:rPr lang="it-IT" sz="1400" b="1" dirty="0" smtClean="0"/>
              <a:t>organizzativo</a:t>
            </a:r>
            <a:r>
              <a:rPr lang="it-IT" sz="1400" dirty="0" smtClean="0"/>
              <a:t>.</a:t>
            </a:r>
          </a:p>
          <a:p>
            <a:pPr algn="just"/>
            <a:r>
              <a:rPr lang="it-IT" sz="1400" dirty="0" smtClean="0"/>
              <a:t>E’ </a:t>
            </a:r>
            <a:r>
              <a:rPr lang="it-IT" sz="1400" dirty="0"/>
              <a:t>necessario nella programmazione di interventi per la rilevazione di criticità legate all’ambito organizzativo e a</a:t>
            </a:r>
            <a:r>
              <a:rPr lang="it-IT" sz="1400" dirty="0" smtClean="0"/>
              <a:t>l </a:t>
            </a:r>
            <a:r>
              <a:rPr lang="it-IT" sz="1400" dirty="0"/>
              <a:t>benessere </a:t>
            </a:r>
            <a:r>
              <a:rPr lang="it-IT" sz="1400" dirty="0" smtClean="0"/>
              <a:t>lavorativo. </a:t>
            </a:r>
          </a:p>
          <a:p>
            <a:pPr algn="just"/>
            <a:endParaRPr lang="it-IT" sz="1400" b="1" i="1" u="sng" dirty="0" smtClean="0"/>
          </a:p>
          <a:p>
            <a:pPr algn="just"/>
            <a:r>
              <a:rPr lang="it-IT" sz="1400" b="1" i="1" u="sng" dirty="0" smtClean="0"/>
              <a:t>Offerta</a:t>
            </a:r>
            <a:r>
              <a:rPr lang="it-IT" sz="1400" dirty="0" smtClean="0"/>
              <a:t>:</a:t>
            </a:r>
          </a:p>
          <a:p>
            <a:pPr algn="just"/>
            <a:r>
              <a:rPr lang="it-IT" sz="1400" b="1" dirty="0" smtClean="0"/>
              <a:t>1</a:t>
            </a:r>
            <a:r>
              <a:rPr lang="it-IT" sz="1400" dirty="0" smtClean="0"/>
              <a:t>) </a:t>
            </a:r>
            <a:r>
              <a:rPr lang="it-IT" sz="1400" b="1" dirty="0" smtClean="0"/>
              <a:t>formazione specifica</a:t>
            </a:r>
            <a:r>
              <a:rPr lang="it-IT" sz="1400" dirty="0" smtClean="0"/>
              <a:t> </a:t>
            </a:r>
            <a:endParaRPr lang="it-IT" sz="1400" dirty="0"/>
          </a:p>
          <a:p>
            <a:pPr algn="just"/>
            <a:r>
              <a:rPr lang="it-IT" sz="1400" b="1" dirty="0" smtClean="0"/>
              <a:t>2</a:t>
            </a:r>
            <a:r>
              <a:rPr lang="it-IT" sz="1400" dirty="0" smtClean="0"/>
              <a:t>) supporto clinico del </a:t>
            </a:r>
            <a:r>
              <a:rPr lang="it-IT" sz="1400" b="1" dirty="0" smtClean="0"/>
              <a:t>Centro </a:t>
            </a:r>
            <a:r>
              <a:rPr lang="it-IT" sz="1400" b="1" dirty="0"/>
              <a:t>clinico per la valutazione del disagio lavorativo</a:t>
            </a:r>
            <a:r>
              <a:rPr lang="it-IT" sz="1400" dirty="0"/>
              <a:t>, </a:t>
            </a:r>
            <a:r>
              <a:rPr lang="it-IT" sz="1400" dirty="0" smtClean="0"/>
              <a:t>con l’apertura da marzo u.s. dello «</a:t>
            </a:r>
            <a:r>
              <a:rPr lang="it-IT" sz="1400" b="1" dirty="0" smtClean="0"/>
              <a:t>Sportello psicologico di ascolto</a:t>
            </a:r>
            <a:r>
              <a:rPr lang="it-IT" sz="1400" dirty="0" smtClean="0"/>
              <a:t>» dedicato. </a:t>
            </a:r>
            <a:endParaRPr lang="it-IT" sz="1400" dirty="0" smtClean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it-IT" sz="1400" dirty="0" smtClean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it-IT" sz="14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Metodo </a:t>
            </a:r>
            <a:r>
              <a:rPr lang="it-IT" sz="1400" b="1" i="1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d’intervento</a:t>
            </a:r>
            <a:r>
              <a:rPr lang="it-IT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analisi preliminare di </a:t>
            </a:r>
            <a:r>
              <a:rPr lang="it-IT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contesto * </a:t>
            </a:r>
            <a:endParaRPr lang="it-IT" sz="1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studio e discussione multidisciplinare interna alla U.O. </a:t>
            </a: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offerta formativa come azione risolutiva </a:t>
            </a:r>
            <a:r>
              <a:rPr lang="it-IT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e/o supporto clinico psicologico (se richiesto)</a:t>
            </a:r>
            <a:endParaRPr lang="it-IT" sz="1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it-IT" sz="1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* gli incontri preliminari con il personale interessato, </a:t>
            </a:r>
            <a:r>
              <a:rPr lang="it-IT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rappresentano la </a:t>
            </a: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modalità per la </a:t>
            </a:r>
            <a:r>
              <a:rPr lang="it-IT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rilevazione del bisogno </a:t>
            </a: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 delle </a:t>
            </a:r>
            <a:r>
              <a:rPr lang="it-IT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esigenze </a:t>
            </a:r>
            <a:r>
              <a:rPr lang="it-IT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 </a:t>
            </a:r>
            <a:r>
              <a:rPr lang="it-IT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apprendimento</a:t>
            </a: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e/o </a:t>
            </a:r>
            <a:r>
              <a:rPr lang="it-IT" sz="14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empowerment</a:t>
            </a: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con ricadute positive per </a:t>
            </a:r>
            <a:r>
              <a:rPr lang="it-IT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</a:t>
            </a:r>
            <a:r>
              <a:rPr lang="it-IT" sz="1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benessere </a:t>
            </a:r>
            <a:r>
              <a:rPr lang="it-IT" sz="1400" i="1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personale</a:t>
            </a:r>
            <a:r>
              <a:rPr lang="it-IT" sz="14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it-IT" sz="14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80274" y="6340765"/>
            <a:ext cx="669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Arezzo 22 novembre 2022 Centro Fiere Sala Vasari h. 9.00 - 13.30 </a:t>
            </a:r>
            <a:endParaRPr lang="it-IT" dirty="0"/>
          </a:p>
        </p:txBody>
      </p:sp>
      <p:pic>
        <p:nvPicPr>
          <p:cNvPr id="9" name="Picture 2" descr="Risultato immagine per territorio ASL RM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421" y="4971547"/>
            <a:ext cx="1318551" cy="126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4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D82150-8658-AB4B-B681-39F52C0A3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254" y="0"/>
            <a:ext cx="6783573" cy="775787"/>
          </a:xfrm>
        </p:spPr>
        <p:txBody>
          <a:bodyPr>
            <a:normAutofit/>
          </a:bodyPr>
          <a:lstStyle/>
          <a:p>
            <a:r>
              <a:rPr lang="it-IT" sz="1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E. Scalise G.B.A. Corea R. Nardella D. Sgroi F. Milito</a:t>
            </a:r>
            <a:endParaRPr lang="it-IT" sz="1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-116073" y="31359"/>
            <a:ext cx="13714226" cy="2395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Percorso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benessere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organizzativo conseguente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un atto di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violenza</a:t>
            </a:r>
          </a:p>
          <a:p>
            <a:pPr algn="ctr"/>
            <a:endParaRPr lang="it-IT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Direzione Generale – Direzione Sanitaria ASL Roma 3</a:t>
            </a:r>
            <a:endParaRPr lang="it-IT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d’intervento per affrontare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conseguenze individuali 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organizzative</a:t>
            </a:r>
          </a:p>
          <a:p>
            <a:pPr algn="ctr"/>
            <a:r>
              <a:rPr lang="it-IT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r>
              <a:rPr lang="it-IT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it-IT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Visualizza immagine di origin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06" b="31689"/>
          <a:stretch/>
        </p:blipFill>
        <p:spPr bwMode="auto">
          <a:xfrm>
            <a:off x="10132827" y="5619421"/>
            <a:ext cx="1630879" cy="64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8222" y="1497131"/>
            <a:ext cx="11798673" cy="484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70" tIns="51435" rIns="102870" bIns="51435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pPr algn="just"/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Il “</a:t>
            </a:r>
            <a:r>
              <a:rPr lang="it-IT" sz="1400" b="1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Percorso benessere organizzativo conseguente ad un atto di violenza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” è stato ufficializzato con </a:t>
            </a:r>
            <a:r>
              <a:rPr lang="it-IT" sz="1400" b="1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determina aziendale n. 791 del 2 agosto 2022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, non solo per dare formale risalto all’</a:t>
            </a:r>
            <a:r>
              <a:rPr lang="it-IT" sz="1400" b="1" i="1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impegno del vertice aziendale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, ma anche per contribuire a </a:t>
            </a:r>
            <a:r>
              <a:rPr lang="it-IT" sz="1400" b="1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delineare gli attori chiamati a vario titolo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all’onere dell’efficacia d’azione della presa in carico dello stato emotivo conseguente all’atto di violenza subito. </a:t>
            </a:r>
          </a:p>
          <a:p>
            <a:pPr algn="just"/>
            <a:endParaRPr lang="it-IT" sz="1400" dirty="0" smtClean="0">
              <a:solidFill>
                <a:srgbClr val="555555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it-IT" sz="1400" dirty="0"/>
              <a:t>L’approccio multidisciplinare </a:t>
            </a:r>
            <a:r>
              <a:rPr lang="it-IT" sz="1400" dirty="0" smtClean="0"/>
              <a:t>è rappresentato </a:t>
            </a:r>
            <a:r>
              <a:rPr lang="it-IT" sz="1400" dirty="0"/>
              <a:t>dal ruolo di </a:t>
            </a:r>
            <a:r>
              <a:rPr lang="it-IT" sz="1400" u="sng" dirty="0"/>
              <a:t>raccordo strategico</a:t>
            </a:r>
            <a:r>
              <a:rPr lang="it-IT" sz="1400" dirty="0"/>
              <a:t> con il </a:t>
            </a:r>
            <a:r>
              <a:rPr lang="it-IT" sz="1400" b="1" dirty="0"/>
              <a:t>Servizio di Prevenzione e protezione</a:t>
            </a:r>
            <a:r>
              <a:rPr lang="it-IT" sz="1400" dirty="0"/>
              <a:t>, il </a:t>
            </a:r>
            <a:r>
              <a:rPr lang="it-IT" sz="1400" b="1" dirty="0"/>
              <a:t>risk management aziendale</a:t>
            </a:r>
            <a:r>
              <a:rPr lang="it-IT" sz="1400" dirty="0"/>
              <a:t>, e con l’</a:t>
            </a:r>
            <a:r>
              <a:rPr lang="it-IT" sz="1400" b="1" dirty="0"/>
              <a:t>Ufficio del medico </a:t>
            </a:r>
            <a:r>
              <a:rPr lang="it-IT" sz="1400" b="1" dirty="0" smtClean="0"/>
              <a:t>competente </a:t>
            </a:r>
            <a:r>
              <a:rPr lang="it-IT" sz="1400" dirty="0" smtClean="0"/>
              <a:t>per le rispettive competenze.</a:t>
            </a:r>
          </a:p>
          <a:p>
            <a:pPr algn="just"/>
            <a:endParaRPr lang="it-IT" sz="1400" dirty="0">
              <a:solidFill>
                <a:srgbClr val="555555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L’attività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dello </a:t>
            </a:r>
            <a:r>
              <a:rPr lang="it-IT" sz="1400" b="1" u="sng" dirty="0">
                <a:solidFill>
                  <a:srgbClr val="555555"/>
                </a:solidFill>
                <a:ea typeface="Times New Roman" panose="02020603050405020304" pitchFamily="18" charset="0"/>
              </a:rPr>
              <a:t>Sportello psicologico di ascolto del disagio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, a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supporto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della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vittima di violenza, sia verbale che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fisica,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è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caratterizzata da una serie di colloqui supervisionati da uno psicologo per offrire un </a:t>
            </a:r>
            <a:r>
              <a:rPr lang="it-IT" sz="1400" b="1" dirty="0">
                <a:solidFill>
                  <a:srgbClr val="555555"/>
                </a:solidFill>
                <a:ea typeface="Times New Roman" panose="02020603050405020304" pitchFamily="18" charset="0"/>
              </a:rPr>
              <a:t>ascolto d’orientamento alle necessità </a:t>
            </a:r>
            <a:r>
              <a:rPr lang="it-IT" sz="1400" b="1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espresse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. </a:t>
            </a:r>
          </a:p>
          <a:p>
            <a:pPr algn="just"/>
            <a:endParaRPr lang="it-IT" sz="1400" dirty="0">
              <a:solidFill>
                <a:srgbClr val="555555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Il ruolo centrale della UOC Sviluppo organizzativo e della </a:t>
            </a:r>
            <a:r>
              <a:rPr lang="it-IT" sz="1400" i="1" dirty="0" err="1">
                <a:solidFill>
                  <a:srgbClr val="555555"/>
                </a:solidFill>
                <a:ea typeface="Times New Roman" panose="02020603050405020304" pitchFamily="18" charset="0"/>
              </a:rPr>
              <a:t>competence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 individuale, in qualità di Unità Operativa in staff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alla direzione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g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enerale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, è di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dare seguito alle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indicazioni d’intervento ricevute direttamente dal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Direttore Generale in qualità di datore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di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lavoro.</a:t>
            </a:r>
          </a:p>
          <a:p>
            <a:pPr algn="just"/>
            <a:endParaRPr lang="it-IT" sz="1400" dirty="0">
              <a:solidFill>
                <a:srgbClr val="555555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La presenza nel personale afferente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insieme ad un medico ed uno psicologo anche di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un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amministrativo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con competenze giuridiche, completa l’opportunità di disporre di conoscenze </a:t>
            </a:r>
            <a:r>
              <a:rPr lang="it-IT" sz="1400" dirty="0" err="1" smtClean="0">
                <a:solidFill>
                  <a:srgbClr val="555555"/>
                </a:solidFill>
                <a:ea typeface="Times New Roman" panose="02020603050405020304" pitchFamily="18" charset="0"/>
              </a:rPr>
              <a:t>multidiscliplinari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nel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difficile approccio di tutela della salute in ogni sede, e per ogni necessità di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valutazione anche all’esterno dell’azienda.</a:t>
            </a:r>
          </a:p>
          <a:p>
            <a:pPr algn="just"/>
            <a:endParaRPr lang="it-IT" sz="1400" dirty="0">
              <a:solidFill>
                <a:srgbClr val="555555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it-IT" sz="1400" b="1" u="sng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Effetto organizzativo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: è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di contribuire, da un </a:t>
            </a:r>
            <a:r>
              <a:rPr lang="it-IT" sz="1400" i="1" u="sng" dirty="0">
                <a:solidFill>
                  <a:srgbClr val="555555"/>
                </a:solidFill>
                <a:ea typeface="Times New Roman" panose="02020603050405020304" pitchFamily="18" charset="0"/>
              </a:rPr>
              <a:t>evento </a:t>
            </a:r>
            <a:r>
              <a:rPr lang="it-IT" sz="1400" i="1" u="sng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imprevedibile</a:t>
            </a:r>
            <a:r>
              <a:rPr lang="it-IT" sz="1400" i="1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 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come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un </a:t>
            </a:r>
            <a:r>
              <a:rPr lang="it-IT" sz="1400" b="1" dirty="0">
                <a:solidFill>
                  <a:srgbClr val="555555"/>
                </a:solidFill>
                <a:ea typeface="Times New Roman" panose="02020603050405020304" pitchFamily="18" charset="0"/>
              </a:rPr>
              <a:t>atto di violenza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, alla realizzazione di un </a:t>
            </a:r>
            <a:r>
              <a:rPr lang="it-IT" sz="1400" i="1" u="sng" dirty="0">
                <a:solidFill>
                  <a:srgbClr val="555555"/>
                </a:solidFill>
                <a:ea typeface="Times New Roman" panose="02020603050405020304" pitchFamily="18" charset="0"/>
              </a:rPr>
              <a:t>intervento di miglioramento delle </a:t>
            </a:r>
            <a:r>
              <a:rPr lang="it-IT" sz="1400" i="1" u="sng" dirty="0" err="1">
                <a:solidFill>
                  <a:srgbClr val="555555"/>
                </a:solidFill>
                <a:ea typeface="Times New Roman" panose="02020603050405020304" pitchFamily="18" charset="0"/>
              </a:rPr>
              <a:t>perfomance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 nell’ambito del benessere lavorativo, non solo come </a:t>
            </a:r>
            <a:r>
              <a:rPr lang="it-IT" sz="1400" b="1" dirty="0">
                <a:solidFill>
                  <a:srgbClr val="555555"/>
                </a:solidFill>
                <a:ea typeface="Times New Roman" panose="02020603050405020304" pitchFamily="18" charset="0"/>
              </a:rPr>
              <a:t>mandato </a:t>
            </a:r>
            <a:r>
              <a:rPr lang="it-IT" sz="1400" b="1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strategico apicale</a:t>
            </a:r>
            <a:r>
              <a:rPr lang="it-IT" sz="1400" dirty="0" smtClean="0">
                <a:solidFill>
                  <a:srgbClr val="555555"/>
                </a:solidFill>
                <a:ea typeface="Times New Roman" panose="02020603050405020304" pitchFamily="18" charset="0"/>
              </a:rPr>
              <a:t>, 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ma nell’interesse dei </a:t>
            </a:r>
            <a:r>
              <a:rPr lang="it-IT" sz="1400" b="1" dirty="0">
                <a:solidFill>
                  <a:srgbClr val="555555"/>
                </a:solidFill>
                <a:ea typeface="Times New Roman" panose="02020603050405020304" pitchFamily="18" charset="0"/>
              </a:rPr>
              <a:t>singoli lavoratori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, e degli </a:t>
            </a:r>
            <a:r>
              <a:rPr lang="it-IT" sz="1400" b="1" dirty="0">
                <a:solidFill>
                  <a:srgbClr val="555555"/>
                </a:solidFill>
                <a:ea typeface="Times New Roman" panose="02020603050405020304" pitchFamily="18" charset="0"/>
              </a:rPr>
              <a:t>utenti</a:t>
            </a:r>
            <a:r>
              <a:rPr lang="it-IT" sz="1400" dirty="0">
                <a:solidFill>
                  <a:srgbClr val="555555"/>
                </a:solidFill>
                <a:ea typeface="Times New Roman" panose="02020603050405020304" pitchFamily="18" charset="0"/>
              </a:rPr>
              <a:t> in particolare.</a:t>
            </a:r>
            <a:endParaRPr lang="it-IT" sz="1400" dirty="0">
              <a:ea typeface="Times New Roman" panose="02020603050405020304" pitchFamily="18" charset="0"/>
            </a:endParaRPr>
          </a:p>
          <a:p>
            <a:pPr algn="just"/>
            <a:endParaRPr lang="it-IT" sz="1400" dirty="0">
              <a:ea typeface="Times New Roman" panose="02020603050405020304" pitchFamily="18" charset="0"/>
            </a:endParaRPr>
          </a:p>
          <a:p>
            <a:pPr algn="just"/>
            <a:endParaRPr lang="it-IT" sz="1400" dirty="0">
              <a:ea typeface="Times New Roman" panose="02020603050405020304" pitchFamily="18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186947" y="23716264"/>
            <a:ext cx="6005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</a:t>
            </a:r>
            <a:r>
              <a:rPr lang="it-IT" sz="16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Metodo d’intervento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analisi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preliminare di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contesto* </a:t>
            </a: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studio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 discussione multidisciplinare interna alla U.O. </a:t>
            </a: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offerta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formativa come azione risolutiva </a:t>
            </a:r>
            <a:endParaRPr lang="it-IT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it-IT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* gli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incontri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preliminari con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personale interessato, rappresenta </a:t>
            </a:r>
            <a:endParaRPr lang="it-IT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modalità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per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</a:t>
            </a:r>
            <a:r>
              <a:rPr lang="it-IT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rilevazione del </a:t>
            </a:r>
            <a:r>
              <a:rPr lang="it-IT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bisogno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delle </a:t>
            </a:r>
            <a:r>
              <a:rPr lang="it-IT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esigenze di </a:t>
            </a:r>
          </a:p>
          <a:p>
            <a:pPr algn="just">
              <a:spcAft>
                <a:spcPts val="0"/>
              </a:spcAft>
            </a:pPr>
            <a:r>
              <a:rPr lang="it-IT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apprendimento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e/o </a:t>
            </a:r>
            <a:r>
              <a:rPr lang="it-IT" sz="1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empowerment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 ricadute positive per </a:t>
            </a:r>
          </a:p>
          <a:p>
            <a:pPr algn="just">
              <a:spcAft>
                <a:spcPts val="0"/>
              </a:spcAft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</a:t>
            </a:r>
            <a:r>
              <a:rPr lang="it-IT" sz="16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benessere personale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821554" y="20983085"/>
            <a:ext cx="6005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</a:t>
            </a:r>
            <a:r>
              <a:rPr lang="it-IT" sz="16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Metodo d’intervento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analisi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preliminare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 contesto* </a:t>
            </a: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studio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 discussione multidisciplinare interna alla U.O. </a:t>
            </a: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offerta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formativa come azione risolutiva </a:t>
            </a:r>
            <a:endParaRPr lang="it-IT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it-IT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* gli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incontri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preliminari con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personale interessato, rappresenta </a:t>
            </a:r>
            <a:endParaRPr lang="it-IT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modalità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per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</a:t>
            </a:r>
            <a:r>
              <a:rPr lang="it-IT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rilevazione del </a:t>
            </a:r>
            <a:r>
              <a:rPr lang="it-IT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bisogno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delle </a:t>
            </a:r>
            <a:r>
              <a:rPr lang="it-IT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esigenze di </a:t>
            </a:r>
          </a:p>
          <a:p>
            <a:pPr algn="just">
              <a:spcAft>
                <a:spcPts val="0"/>
              </a:spcAft>
            </a:pPr>
            <a:r>
              <a:rPr lang="it-IT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apprendimento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e/o </a:t>
            </a:r>
            <a:r>
              <a:rPr lang="it-IT" sz="1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empowerment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 ricadute positive per </a:t>
            </a:r>
          </a:p>
          <a:p>
            <a:pPr algn="just">
              <a:spcAft>
                <a:spcPts val="0"/>
              </a:spcAft>
            </a:pPr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il </a:t>
            </a:r>
            <a:r>
              <a:rPr lang="it-IT" sz="16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benessere personale</a:t>
            </a:r>
            <a:r>
              <a:rPr lang="it-IT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80274" y="6340765"/>
            <a:ext cx="669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Arezzo 22 novembre 2022 Centro Fiere Sala Vasari h. 9.00 - 13.30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895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659</Words>
  <Application>Microsoft Office PowerPoint</Application>
  <PresentationFormat>Widescreen</PresentationFormat>
  <Paragraphs>62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Open Sans</vt:lpstr>
      <vt:lpstr>Times New Roman</vt:lpstr>
      <vt:lpstr>Tema di Office</vt:lpstr>
      <vt:lpstr>E. Scalise G.B.A. Corea R. Nardella D. Sgroi F. Milito</vt:lpstr>
      <vt:lpstr>E. Scalise G.B.A. Corea R. Nardella D. Sgroi F. Milito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 Nepi</dc:creator>
  <cp:lastModifiedBy>Emilio Scalise</cp:lastModifiedBy>
  <cp:revision>38</cp:revision>
  <cp:lastPrinted>2022-11-18T14:07:07Z</cp:lastPrinted>
  <dcterms:created xsi:type="dcterms:W3CDTF">2021-09-01T09:21:42Z</dcterms:created>
  <dcterms:modified xsi:type="dcterms:W3CDTF">2022-11-24T11:37:21Z</dcterms:modified>
</cp:coreProperties>
</file>