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2" r:id="rId5"/>
    <p:sldId id="264" r:id="rId6"/>
    <p:sldId id="265" r:id="rId7"/>
    <p:sldId id="269" r:id="rId8"/>
    <p:sldId id="272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</p:sldIdLst>
  <p:sldSz cx="12192000" cy="6858000"/>
  <p:notesSz cx="6797675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0"/>
    <p:restoredTop sz="93979" autoAdjust="0"/>
  </p:normalViewPr>
  <p:slideViewPr>
    <p:cSldViewPr snapToGrid="0" snapToObjects="1">
      <p:cViewPr varScale="1">
        <p:scale>
          <a:sx n="60" d="100"/>
          <a:sy n="60" d="100"/>
        </p:scale>
        <p:origin x="9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PERSONALE ASL Roma 3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A1B-4D44-9A9F-48E1E8EE1E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A1B-4D44-9A9F-48E1E8EE1E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A1B-4D44-9A9F-48E1E8EE1E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Dirigenza Medica</c:v>
                </c:pt>
                <c:pt idx="1">
                  <c:v>Dirigenza SPTA</c:v>
                </c:pt>
                <c:pt idx="2">
                  <c:v>Comparto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376</c:v>
                </c:pt>
                <c:pt idx="1">
                  <c:v>105</c:v>
                </c:pt>
                <c:pt idx="2">
                  <c:v>1681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93-4493-9BD3-69C33A76E42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34D539-C063-43F4-8D5E-293CE9ABD70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CCFA60B-0AC5-4353-AD51-542328958EC5}">
      <dgm:prSet phldrT="[Testo]"/>
      <dgm:spPr/>
      <dgm:t>
        <a:bodyPr/>
        <a:lstStyle/>
        <a:p>
          <a:r>
            <a:rPr lang="it-IT" dirty="0" smtClean="0"/>
            <a:t>UOC Rischio Clinico</a:t>
          </a:r>
          <a:endParaRPr lang="it-IT" dirty="0"/>
        </a:p>
      </dgm:t>
    </dgm:pt>
    <dgm:pt modelId="{90FA2BB4-538C-491E-B929-99AA22FB4436}" type="parTrans" cxnId="{9B18812E-37F9-4182-9BE7-7C7388C1D47C}">
      <dgm:prSet/>
      <dgm:spPr/>
      <dgm:t>
        <a:bodyPr/>
        <a:lstStyle/>
        <a:p>
          <a:endParaRPr lang="it-IT"/>
        </a:p>
      </dgm:t>
    </dgm:pt>
    <dgm:pt modelId="{C451EB7B-C7B6-42D4-8CBD-67321416BEE9}" type="sibTrans" cxnId="{9B18812E-37F9-4182-9BE7-7C7388C1D47C}">
      <dgm:prSet/>
      <dgm:spPr/>
      <dgm:t>
        <a:bodyPr/>
        <a:lstStyle/>
        <a:p>
          <a:endParaRPr lang="it-IT"/>
        </a:p>
      </dgm:t>
    </dgm:pt>
    <dgm:pt modelId="{468881DE-254F-4E9D-9FF8-E7A4B97D7C30}">
      <dgm:prSet phldrT="[Testo]"/>
      <dgm:spPr/>
      <dgm:t>
        <a:bodyPr/>
        <a:lstStyle/>
        <a:p>
          <a:r>
            <a:rPr lang="it-IT" dirty="0" smtClean="0"/>
            <a:t>Ufficio Medici </a:t>
          </a:r>
          <a:r>
            <a:rPr lang="it-IT" dirty="0" err="1" smtClean="0"/>
            <a:t>Competennti</a:t>
          </a:r>
          <a:endParaRPr lang="it-IT" dirty="0"/>
        </a:p>
      </dgm:t>
    </dgm:pt>
    <dgm:pt modelId="{0090154D-9121-4CDE-A3F0-08EECEFEA935}" type="parTrans" cxnId="{09B9EA69-6FAA-4B32-BB41-3F6810BE39D5}">
      <dgm:prSet/>
      <dgm:spPr/>
      <dgm:t>
        <a:bodyPr/>
        <a:lstStyle/>
        <a:p>
          <a:endParaRPr lang="it-IT"/>
        </a:p>
      </dgm:t>
    </dgm:pt>
    <dgm:pt modelId="{4DBF3104-6D86-4E24-8AE8-D2C9E12A3161}" type="sibTrans" cxnId="{09B9EA69-6FAA-4B32-BB41-3F6810BE39D5}">
      <dgm:prSet/>
      <dgm:spPr/>
      <dgm:t>
        <a:bodyPr/>
        <a:lstStyle/>
        <a:p>
          <a:endParaRPr lang="it-IT"/>
        </a:p>
      </dgm:t>
    </dgm:pt>
    <dgm:pt modelId="{50860B0A-3738-45F5-B23C-E6CC1147FDE8}">
      <dgm:prSet phldrT="[Testo]"/>
      <dgm:spPr/>
      <dgm:t>
        <a:bodyPr/>
        <a:lstStyle/>
        <a:p>
          <a:r>
            <a:rPr lang="it-IT" dirty="0" smtClean="0"/>
            <a:t>Servizio Prevenzione e Protezione</a:t>
          </a:r>
          <a:endParaRPr lang="it-IT" dirty="0"/>
        </a:p>
      </dgm:t>
    </dgm:pt>
    <dgm:pt modelId="{BB8B254E-1896-43C2-B9B5-27B6CB5179CD}" type="parTrans" cxnId="{AC3E9DE7-060B-44AB-88E0-171BAA092E8C}">
      <dgm:prSet/>
      <dgm:spPr/>
      <dgm:t>
        <a:bodyPr/>
        <a:lstStyle/>
        <a:p>
          <a:endParaRPr lang="it-IT"/>
        </a:p>
      </dgm:t>
    </dgm:pt>
    <dgm:pt modelId="{23DE6D8D-251E-4B16-8BB9-95C23EE40818}" type="sibTrans" cxnId="{AC3E9DE7-060B-44AB-88E0-171BAA092E8C}">
      <dgm:prSet/>
      <dgm:spPr/>
      <dgm:t>
        <a:bodyPr/>
        <a:lstStyle/>
        <a:p>
          <a:endParaRPr lang="it-IT"/>
        </a:p>
      </dgm:t>
    </dgm:pt>
    <dgm:pt modelId="{41C7371A-88F7-4509-A50B-6C15E7FE1796}">
      <dgm:prSet/>
      <dgm:spPr>
        <a:solidFill>
          <a:srgbClr val="FF0000"/>
        </a:solidFill>
        <a:ln>
          <a:solidFill>
            <a:srgbClr val="00B0F0"/>
          </a:solidFill>
        </a:ln>
      </dgm:spPr>
      <dgm:t>
        <a:bodyPr/>
        <a:lstStyle/>
        <a:p>
          <a:r>
            <a:rPr lang="it-IT" dirty="0" smtClean="0"/>
            <a:t>UOC Sviluppo Organizzativo e della </a:t>
          </a:r>
          <a:r>
            <a:rPr lang="it-IT" dirty="0" err="1" smtClean="0"/>
            <a:t>competence</a:t>
          </a:r>
          <a:r>
            <a:rPr lang="it-IT" dirty="0" smtClean="0"/>
            <a:t> individuale</a:t>
          </a:r>
          <a:endParaRPr lang="it-IT" dirty="0"/>
        </a:p>
      </dgm:t>
    </dgm:pt>
    <dgm:pt modelId="{6A9735A6-E6EE-490B-9C7D-66717AB231AA}" type="parTrans" cxnId="{8A19DE16-E095-4008-8C86-35C02F194673}">
      <dgm:prSet/>
      <dgm:spPr/>
      <dgm:t>
        <a:bodyPr/>
        <a:lstStyle/>
        <a:p>
          <a:endParaRPr lang="it-IT"/>
        </a:p>
      </dgm:t>
    </dgm:pt>
    <dgm:pt modelId="{5FD6FB5E-5C52-45F1-AF6C-03599F763AEE}" type="sibTrans" cxnId="{8A19DE16-E095-4008-8C86-35C02F194673}">
      <dgm:prSet/>
      <dgm:spPr/>
      <dgm:t>
        <a:bodyPr/>
        <a:lstStyle/>
        <a:p>
          <a:endParaRPr lang="it-IT"/>
        </a:p>
      </dgm:t>
    </dgm:pt>
    <dgm:pt modelId="{17A0FFD8-423B-4E22-BCB2-F78A55E8A187}">
      <dgm:prSet phldrT="[Testo]" custT="1"/>
      <dgm:spPr>
        <a:solidFill>
          <a:srgbClr val="FF0000"/>
        </a:solidFill>
      </dgm:spPr>
      <dgm:t>
        <a:bodyPr/>
        <a:lstStyle/>
        <a:p>
          <a:r>
            <a:rPr lang="it-IT" sz="1800" b="1" dirty="0" smtClean="0">
              <a:solidFill>
                <a:schemeClr val="tx1"/>
              </a:solidFill>
            </a:rPr>
            <a:t>INTERVENTO</a:t>
          </a:r>
          <a:endParaRPr lang="it-IT" sz="1800" b="1" dirty="0">
            <a:solidFill>
              <a:schemeClr val="tx1"/>
            </a:solidFill>
          </a:endParaRPr>
        </a:p>
      </dgm:t>
    </dgm:pt>
    <dgm:pt modelId="{58DA8F18-9A25-4703-BB3D-549E03096C46}" type="sibTrans" cxnId="{3AD8F7AB-8CB4-45E6-9F9F-B78037A3E67D}">
      <dgm:prSet/>
      <dgm:spPr/>
      <dgm:t>
        <a:bodyPr/>
        <a:lstStyle/>
        <a:p>
          <a:endParaRPr lang="it-IT"/>
        </a:p>
      </dgm:t>
    </dgm:pt>
    <dgm:pt modelId="{D0960BC0-61C5-426D-8E44-D347E7723FBF}" type="parTrans" cxnId="{3AD8F7AB-8CB4-45E6-9F9F-B78037A3E67D}">
      <dgm:prSet/>
      <dgm:spPr/>
      <dgm:t>
        <a:bodyPr/>
        <a:lstStyle/>
        <a:p>
          <a:endParaRPr lang="it-IT"/>
        </a:p>
      </dgm:t>
    </dgm:pt>
    <dgm:pt modelId="{7556DDEF-0E69-46B1-8E9F-8E8F5E8A8437}" type="pres">
      <dgm:prSet presAssocID="{BD34D539-C063-43F4-8D5E-293CE9ABD70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95BDD08-30B1-4364-8576-63043A6F6315}" type="pres">
      <dgm:prSet presAssocID="{17A0FFD8-423B-4E22-BCB2-F78A55E8A187}" presName="centerShape" presStyleLbl="node0" presStyleIdx="0" presStyleCnt="1" custScaleX="110566" custScaleY="51147" custLinFactNeighborY="-249"/>
      <dgm:spPr/>
      <dgm:t>
        <a:bodyPr/>
        <a:lstStyle/>
        <a:p>
          <a:endParaRPr lang="it-IT"/>
        </a:p>
      </dgm:t>
    </dgm:pt>
    <dgm:pt modelId="{29B8F478-B01A-4AFF-995D-C433C6136A0C}" type="pres">
      <dgm:prSet presAssocID="{5CCFA60B-0AC5-4353-AD51-542328958EC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EA7E0FF-47B4-4132-950F-37730AA2C1BD}" type="pres">
      <dgm:prSet presAssocID="{5CCFA60B-0AC5-4353-AD51-542328958EC5}" presName="dummy" presStyleCnt="0"/>
      <dgm:spPr/>
    </dgm:pt>
    <dgm:pt modelId="{5F6A8484-7004-4047-88B3-5A3AF71004B1}" type="pres">
      <dgm:prSet presAssocID="{C451EB7B-C7B6-42D4-8CBD-67321416BEE9}" presName="sibTrans" presStyleLbl="sibTrans2D1" presStyleIdx="0" presStyleCnt="4"/>
      <dgm:spPr/>
      <dgm:t>
        <a:bodyPr/>
        <a:lstStyle/>
        <a:p>
          <a:endParaRPr lang="it-IT"/>
        </a:p>
      </dgm:t>
    </dgm:pt>
    <dgm:pt modelId="{C7C96481-980F-4336-82CA-A39F71BD85C5}" type="pres">
      <dgm:prSet presAssocID="{468881DE-254F-4E9D-9FF8-E7A4B97D7C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2E84C6-89F6-497C-AFB1-EA0871F8E614}" type="pres">
      <dgm:prSet presAssocID="{468881DE-254F-4E9D-9FF8-E7A4B97D7C30}" presName="dummy" presStyleCnt="0"/>
      <dgm:spPr/>
    </dgm:pt>
    <dgm:pt modelId="{F223BB6F-C660-4EFD-BE38-76B237BCD772}" type="pres">
      <dgm:prSet presAssocID="{4DBF3104-6D86-4E24-8AE8-D2C9E12A3161}" presName="sibTrans" presStyleLbl="sibTrans2D1" presStyleIdx="1" presStyleCnt="4"/>
      <dgm:spPr/>
      <dgm:t>
        <a:bodyPr/>
        <a:lstStyle/>
        <a:p>
          <a:endParaRPr lang="it-IT"/>
        </a:p>
      </dgm:t>
    </dgm:pt>
    <dgm:pt modelId="{AE6BD48F-0E6E-43BA-90AE-969E997D05E5}" type="pres">
      <dgm:prSet presAssocID="{50860B0A-3738-45F5-B23C-E6CC1147FDE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7E266A8-0AA9-4CF7-8816-21472B78B011}" type="pres">
      <dgm:prSet presAssocID="{50860B0A-3738-45F5-B23C-E6CC1147FDE8}" presName="dummy" presStyleCnt="0"/>
      <dgm:spPr/>
    </dgm:pt>
    <dgm:pt modelId="{B416A79C-8D63-4E83-A5A8-C690361FC7C2}" type="pres">
      <dgm:prSet presAssocID="{23DE6D8D-251E-4B16-8BB9-95C23EE40818}" presName="sibTrans" presStyleLbl="sibTrans2D1" presStyleIdx="2" presStyleCnt="4"/>
      <dgm:spPr/>
      <dgm:t>
        <a:bodyPr/>
        <a:lstStyle/>
        <a:p>
          <a:endParaRPr lang="it-IT"/>
        </a:p>
      </dgm:t>
    </dgm:pt>
    <dgm:pt modelId="{7CDD5A74-8731-4444-BCF3-6B1284E78BD6}" type="pres">
      <dgm:prSet presAssocID="{41C7371A-88F7-4509-A50B-6C15E7FE179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4FB7FB-E855-461F-AD2E-4E714B510E9F}" type="pres">
      <dgm:prSet presAssocID="{41C7371A-88F7-4509-A50B-6C15E7FE1796}" presName="dummy" presStyleCnt="0"/>
      <dgm:spPr/>
    </dgm:pt>
    <dgm:pt modelId="{4138653D-1DBC-42F2-A7B7-CF91241C9C6F}" type="pres">
      <dgm:prSet presAssocID="{5FD6FB5E-5C52-45F1-AF6C-03599F763AEE}" presName="sibTrans" presStyleLbl="sibTrans2D1" presStyleIdx="3" presStyleCnt="4"/>
      <dgm:spPr/>
      <dgm:t>
        <a:bodyPr/>
        <a:lstStyle/>
        <a:p>
          <a:endParaRPr lang="it-IT"/>
        </a:p>
      </dgm:t>
    </dgm:pt>
  </dgm:ptLst>
  <dgm:cxnLst>
    <dgm:cxn modelId="{47BC0FEA-5416-4E27-9858-6FB3A772BA07}" type="presOf" srcId="{17A0FFD8-423B-4E22-BCB2-F78A55E8A187}" destId="{795BDD08-30B1-4364-8576-63043A6F6315}" srcOrd="0" destOrd="0" presId="urn:microsoft.com/office/officeart/2005/8/layout/radial6"/>
    <dgm:cxn modelId="{09B9EA69-6FAA-4B32-BB41-3F6810BE39D5}" srcId="{17A0FFD8-423B-4E22-BCB2-F78A55E8A187}" destId="{468881DE-254F-4E9D-9FF8-E7A4B97D7C30}" srcOrd="1" destOrd="0" parTransId="{0090154D-9121-4CDE-A3F0-08EECEFEA935}" sibTransId="{4DBF3104-6D86-4E24-8AE8-D2C9E12A3161}"/>
    <dgm:cxn modelId="{33C18CB6-F4DA-4147-8212-9B7063B4393B}" type="presOf" srcId="{5CCFA60B-0AC5-4353-AD51-542328958EC5}" destId="{29B8F478-B01A-4AFF-995D-C433C6136A0C}" srcOrd="0" destOrd="0" presId="urn:microsoft.com/office/officeart/2005/8/layout/radial6"/>
    <dgm:cxn modelId="{1C07C01E-7610-48CE-83B6-151CF0F2BDAB}" type="presOf" srcId="{41C7371A-88F7-4509-A50B-6C15E7FE1796}" destId="{7CDD5A74-8731-4444-BCF3-6B1284E78BD6}" srcOrd="0" destOrd="0" presId="urn:microsoft.com/office/officeart/2005/8/layout/radial6"/>
    <dgm:cxn modelId="{8CDE7A64-6697-4878-AD04-565763D0C0E5}" type="presOf" srcId="{50860B0A-3738-45F5-B23C-E6CC1147FDE8}" destId="{AE6BD48F-0E6E-43BA-90AE-969E997D05E5}" srcOrd="0" destOrd="0" presId="urn:microsoft.com/office/officeart/2005/8/layout/radial6"/>
    <dgm:cxn modelId="{9B18812E-37F9-4182-9BE7-7C7388C1D47C}" srcId="{17A0FFD8-423B-4E22-BCB2-F78A55E8A187}" destId="{5CCFA60B-0AC5-4353-AD51-542328958EC5}" srcOrd="0" destOrd="0" parTransId="{90FA2BB4-538C-491E-B929-99AA22FB4436}" sibTransId="{C451EB7B-C7B6-42D4-8CBD-67321416BEE9}"/>
    <dgm:cxn modelId="{C8CEA812-2CA2-49B0-97F7-4E5157E3F8C0}" type="presOf" srcId="{23DE6D8D-251E-4B16-8BB9-95C23EE40818}" destId="{B416A79C-8D63-4E83-A5A8-C690361FC7C2}" srcOrd="0" destOrd="0" presId="urn:microsoft.com/office/officeart/2005/8/layout/radial6"/>
    <dgm:cxn modelId="{C8743264-DE8E-43B7-B0F4-1EE19B317630}" type="presOf" srcId="{5FD6FB5E-5C52-45F1-AF6C-03599F763AEE}" destId="{4138653D-1DBC-42F2-A7B7-CF91241C9C6F}" srcOrd="0" destOrd="0" presId="urn:microsoft.com/office/officeart/2005/8/layout/radial6"/>
    <dgm:cxn modelId="{2CEEE4B9-928F-4F83-A339-7F865CD93A92}" type="presOf" srcId="{BD34D539-C063-43F4-8D5E-293CE9ABD701}" destId="{7556DDEF-0E69-46B1-8E9F-8E8F5E8A8437}" srcOrd="0" destOrd="0" presId="urn:microsoft.com/office/officeart/2005/8/layout/radial6"/>
    <dgm:cxn modelId="{F97634ED-9A02-40C0-B6BA-6D88105BB664}" type="presOf" srcId="{4DBF3104-6D86-4E24-8AE8-D2C9E12A3161}" destId="{F223BB6F-C660-4EFD-BE38-76B237BCD772}" srcOrd="0" destOrd="0" presId="urn:microsoft.com/office/officeart/2005/8/layout/radial6"/>
    <dgm:cxn modelId="{3AD8F7AB-8CB4-45E6-9F9F-B78037A3E67D}" srcId="{BD34D539-C063-43F4-8D5E-293CE9ABD701}" destId="{17A0FFD8-423B-4E22-BCB2-F78A55E8A187}" srcOrd="0" destOrd="0" parTransId="{D0960BC0-61C5-426D-8E44-D347E7723FBF}" sibTransId="{58DA8F18-9A25-4703-BB3D-549E03096C46}"/>
    <dgm:cxn modelId="{3FF38D14-E08E-4408-991E-3869B8C8BDE4}" type="presOf" srcId="{C451EB7B-C7B6-42D4-8CBD-67321416BEE9}" destId="{5F6A8484-7004-4047-88B3-5A3AF71004B1}" srcOrd="0" destOrd="0" presId="urn:microsoft.com/office/officeart/2005/8/layout/radial6"/>
    <dgm:cxn modelId="{8A19DE16-E095-4008-8C86-35C02F194673}" srcId="{17A0FFD8-423B-4E22-BCB2-F78A55E8A187}" destId="{41C7371A-88F7-4509-A50B-6C15E7FE1796}" srcOrd="3" destOrd="0" parTransId="{6A9735A6-E6EE-490B-9C7D-66717AB231AA}" sibTransId="{5FD6FB5E-5C52-45F1-AF6C-03599F763AEE}"/>
    <dgm:cxn modelId="{AC3E9DE7-060B-44AB-88E0-171BAA092E8C}" srcId="{17A0FFD8-423B-4E22-BCB2-F78A55E8A187}" destId="{50860B0A-3738-45F5-B23C-E6CC1147FDE8}" srcOrd="2" destOrd="0" parTransId="{BB8B254E-1896-43C2-B9B5-27B6CB5179CD}" sibTransId="{23DE6D8D-251E-4B16-8BB9-95C23EE40818}"/>
    <dgm:cxn modelId="{2869765C-0C02-44B8-94F9-8E2F3DA96E4C}" type="presOf" srcId="{468881DE-254F-4E9D-9FF8-E7A4B97D7C30}" destId="{C7C96481-980F-4336-82CA-A39F71BD85C5}" srcOrd="0" destOrd="0" presId="urn:microsoft.com/office/officeart/2005/8/layout/radial6"/>
    <dgm:cxn modelId="{D6D6DBC6-EEAB-44CE-BFEE-D7AAD64AC452}" type="presParOf" srcId="{7556DDEF-0E69-46B1-8E9F-8E8F5E8A8437}" destId="{795BDD08-30B1-4364-8576-63043A6F6315}" srcOrd="0" destOrd="0" presId="urn:microsoft.com/office/officeart/2005/8/layout/radial6"/>
    <dgm:cxn modelId="{8E7A9CEA-972C-45DA-AA10-2BBEEFBD5470}" type="presParOf" srcId="{7556DDEF-0E69-46B1-8E9F-8E8F5E8A8437}" destId="{29B8F478-B01A-4AFF-995D-C433C6136A0C}" srcOrd="1" destOrd="0" presId="urn:microsoft.com/office/officeart/2005/8/layout/radial6"/>
    <dgm:cxn modelId="{E56DAEEA-40FA-4A12-8AF4-F1E043365928}" type="presParOf" srcId="{7556DDEF-0E69-46B1-8E9F-8E8F5E8A8437}" destId="{FEA7E0FF-47B4-4132-950F-37730AA2C1BD}" srcOrd="2" destOrd="0" presId="urn:microsoft.com/office/officeart/2005/8/layout/radial6"/>
    <dgm:cxn modelId="{3D6F1C86-59D9-49E4-9CFB-38C59097808B}" type="presParOf" srcId="{7556DDEF-0E69-46B1-8E9F-8E8F5E8A8437}" destId="{5F6A8484-7004-4047-88B3-5A3AF71004B1}" srcOrd="3" destOrd="0" presId="urn:microsoft.com/office/officeart/2005/8/layout/radial6"/>
    <dgm:cxn modelId="{3B7919E2-987C-4740-88FE-AF9B098D3F08}" type="presParOf" srcId="{7556DDEF-0E69-46B1-8E9F-8E8F5E8A8437}" destId="{C7C96481-980F-4336-82CA-A39F71BD85C5}" srcOrd="4" destOrd="0" presId="urn:microsoft.com/office/officeart/2005/8/layout/radial6"/>
    <dgm:cxn modelId="{BFDA63BB-38BB-4E9F-9314-A9CDC56E3EC6}" type="presParOf" srcId="{7556DDEF-0E69-46B1-8E9F-8E8F5E8A8437}" destId="{6A2E84C6-89F6-497C-AFB1-EA0871F8E614}" srcOrd="5" destOrd="0" presId="urn:microsoft.com/office/officeart/2005/8/layout/radial6"/>
    <dgm:cxn modelId="{77A6D3C2-2D0B-4010-9269-05A7F604402E}" type="presParOf" srcId="{7556DDEF-0E69-46B1-8E9F-8E8F5E8A8437}" destId="{F223BB6F-C660-4EFD-BE38-76B237BCD772}" srcOrd="6" destOrd="0" presId="urn:microsoft.com/office/officeart/2005/8/layout/radial6"/>
    <dgm:cxn modelId="{D2E100F8-F75A-4BB4-B052-BA4480F7FE7F}" type="presParOf" srcId="{7556DDEF-0E69-46B1-8E9F-8E8F5E8A8437}" destId="{AE6BD48F-0E6E-43BA-90AE-969E997D05E5}" srcOrd="7" destOrd="0" presId="urn:microsoft.com/office/officeart/2005/8/layout/radial6"/>
    <dgm:cxn modelId="{6A7A4D88-7ECD-41C9-939A-B82F08A48BFA}" type="presParOf" srcId="{7556DDEF-0E69-46B1-8E9F-8E8F5E8A8437}" destId="{67E266A8-0AA9-4CF7-8816-21472B78B011}" srcOrd="8" destOrd="0" presId="urn:microsoft.com/office/officeart/2005/8/layout/radial6"/>
    <dgm:cxn modelId="{BDAE3A95-70FB-4321-8DED-33F6552088E8}" type="presParOf" srcId="{7556DDEF-0E69-46B1-8E9F-8E8F5E8A8437}" destId="{B416A79C-8D63-4E83-A5A8-C690361FC7C2}" srcOrd="9" destOrd="0" presId="urn:microsoft.com/office/officeart/2005/8/layout/radial6"/>
    <dgm:cxn modelId="{54871900-4FBC-43D8-846F-D6B38FAC1614}" type="presParOf" srcId="{7556DDEF-0E69-46B1-8E9F-8E8F5E8A8437}" destId="{7CDD5A74-8731-4444-BCF3-6B1284E78BD6}" srcOrd="10" destOrd="0" presId="urn:microsoft.com/office/officeart/2005/8/layout/radial6"/>
    <dgm:cxn modelId="{881E7B92-69BF-4291-9EDA-6BE6DB5187EE}" type="presParOf" srcId="{7556DDEF-0E69-46B1-8E9F-8E8F5E8A8437}" destId="{9F4FB7FB-E855-461F-AD2E-4E714B510E9F}" srcOrd="11" destOrd="0" presId="urn:microsoft.com/office/officeart/2005/8/layout/radial6"/>
    <dgm:cxn modelId="{2C20B7DE-AD75-4A71-BBE9-6CA96249462B}" type="presParOf" srcId="{7556DDEF-0E69-46B1-8E9F-8E8F5E8A8437}" destId="{4138653D-1DBC-42F2-A7B7-CF91241C9C6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8653D-1DBC-42F2-A7B7-CF91241C9C6F}">
      <dsp:nvSpPr>
        <dsp:cNvPr id="0" name=""/>
        <dsp:cNvSpPr/>
      </dsp:nvSpPr>
      <dsp:spPr>
        <a:xfrm>
          <a:off x="1285840" y="557407"/>
          <a:ext cx="3713762" cy="371376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6A79C-8D63-4E83-A5A8-C690361FC7C2}">
      <dsp:nvSpPr>
        <dsp:cNvPr id="0" name=""/>
        <dsp:cNvSpPr/>
      </dsp:nvSpPr>
      <dsp:spPr>
        <a:xfrm>
          <a:off x="1285840" y="557407"/>
          <a:ext cx="3713762" cy="371376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3BB6F-C660-4EFD-BE38-76B237BCD772}">
      <dsp:nvSpPr>
        <dsp:cNvPr id="0" name=""/>
        <dsp:cNvSpPr/>
      </dsp:nvSpPr>
      <dsp:spPr>
        <a:xfrm>
          <a:off x="1285840" y="557407"/>
          <a:ext cx="3713762" cy="371376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A8484-7004-4047-88B3-5A3AF71004B1}">
      <dsp:nvSpPr>
        <dsp:cNvPr id="0" name=""/>
        <dsp:cNvSpPr/>
      </dsp:nvSpPr>
      <dsp:spPr>
        <a:xfrm>
          <a:off x="1285840" y="557407"/>
          <a:ext cx="3713762" cy="371376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BDD08-30B1-4364-8576-63043A6F6315}">
      <dsp:nvSpPr>
        <dsp:cNvPr id="0" name=""/>
        <dsp:cNvSpPr/>
      </dsp:nvSpPr>
      <dsp:spPr>
        <a:xfrm>
          <a:off x="2197676" y="1968084"/>
          <a:ext cx="1890091" cy="874342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tx1"/>
              </a:solidFill>
            </a:rPr>
            <a:t>INTERVENTO</a:t>
          </a:r>
          <a:endParaRPr lang="it-IT" sz="1800" b="1" kern="1200" dirty="0">
            <a:solidFill>
              <a:schemeClr val="tx1"/>
            </a:solidFill>
          </a:endParaRPr>
        </a:p>
      </dsp:txBody>
      <dsp:txXfrm>
        <a:off x="2474473" y="2096128"/>
        <a:ext cx="1336497" cy="618254"/>
      </dsp:txXfrm>
    </dsp:sp>
    <dsp:sp modelId="{29B8F478-B01A-4AFF-995D-C433C6136A0C}">
      <dsp:nvSpPr>
        <dsp:cNvPr id="0" name=""/>
        <dsp:cNvSpPr/>
      </dsp:nvSpPr>
      <dsp:spPr>
        <a:xfrm>
          <a:off x="2544407" y="2171"/>
          <a:ext cx="1196628" cy="11966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UOC Rischio Clinico</a:t>
          </a:r>
          <a:endParaRPr lang="it-IT" sz="1100" kern="1200" dirty="0"/>
        </a:p>
      </dsp:txBody>
      <dsp:txXfrm>
        <a:off x="2719649" y="177413"/>
        <a:ext cx="846144" cy="846144"/>
      </dsp:txXfrm>
    </dsp:sp>
    <dsp:sp modelId="{C7C96481-980F-4336-82CA-A39F71BD85C5}">
      <dsp:nvSpPr>
        <dsp:cNvPr id="0" name=""/>
        <dsp:cNvSpPr/>
      </dsp:nvSpPr>
      <dsp:spPr>
        <a:xfrm>
          <a:off x="4358210" y="1815974"/>
          <a:ext cx="1196628" cy="11966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Ufficio Medici </a:t>
          </a:r>
          <a:r>
            <a:rPr lang="it-IT" sz="1100" kern="1200" dirty="0" err="1" smtClean="0"/>
            <a:t>Competennti</a:t>
          </a:r>
          <a:endParaRPr lang="it-IT" sz="1100" kern="1200" dirty="0"/>
        </a:p>
      </dsp:txBody>
      <dsp:txXfrm>
        <a:off x="4533452" y="1991216"/>
        <a:ext cx="846144" cy="846144"/>
      </dsp:txXfrm>
    </dsp:sp>
    <dsp:sp modelId="{AE6BD48F-0E6E-43BA-90AE-969E997D05E5}">
      <dsp:nvSpPr>
        <dsp:cNvPr id="0" name=""/>
        <dsp:cNvSpPr/>
      </dsp:nvSpPr>
      <dsp:spPr>
        <a:xfrm>
          <a:off x="2544407" y="3629776"/>
          <a:ext cx="1196628" cy="11966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Servizio Prevenzione e Protezione</a:t>
          </a:r>
          <a:endParaRPr lang="it-IT" sz="1100" kern="1200" dirty="0"/>
        </a:p>
      </dsp:txBody>
      <dsp:txXfrm>
        <a:off x="2719649" y="3805018"/>
        <a:ext cx="846144" cy="846144"/>
      </dsp:txXfrm>
    </dsp:sp>
    <dsp:sp modelId="{7CDD5A74-8731-4444-BCF3-6B1284E78BD6}">
      <dsp:nvSpPr>
        <dsp:cNvPr id="0" name=""/>
        <dsp:cNvSpPr/>
      </dsp:nvSpPr>
      <dsp:spPr>
        <a:xfrm>
          <a:off x="730605" y="1815974"/>
          <a:ext cx="1196628" cy="1196628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UOC Sviluppo Organizzativo e della </a:t>
          </a:r>
          <a:r>
            <a:rPr lang="it-IT" sz="1100" kern="1200" dirty="0" err="1" smtClean="0"/>
            <a:t>competence</a:t>
          </a:r>
          <a:r>
            <a:rPr lang="it-IT" sz="1100" kern="1200" dirty="0" smtClean="0"/>
            <a:t> individuale</a:t>
          </a:r>
          <a:endParaRPr lang="it-IT" sz="1100" kern="1200" dirty="0"/>
        </a:p>
      </dsp:txBody>
      <dsp:txXfrm>
        <a:off x="905847" y="1991216"/>
        <a:ext cx="846144" cy="846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DB377C-B0CE-6144-B483-C1A62B1B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41E7217-DC90-3A4F-A840-F9EB95F4A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822ABA-E48C-D141-BD1F-AADC70A51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CB4A-0B80-5B4D-A0A3-508B4B0EB8A6}" type="datetimeFigureOut">
              <a:rPr lang="it-IT" smtClean="0"/>
              <a:t>12/09/2022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E20AB0-5B74-3F44-8F14-16B002C7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EFC826-5303-354C-9180-18866FE6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14B-EE92-E549-AC41-08EC5F7A6E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611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797C09-EA12-3144-AA19-4CA51AEBD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3B4B9ED-992B-5441-9C51-9DF38B282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F0FED6-84DF-C046-9EE5-9244B72D7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CB4A-0B80-5B4D-A0A3-508B4B0EB8A6}" type="datetimeFigureOut">
              <a:rPr lang="it-IT" smtClean="0"/>
              <a:t>12/09/2022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DEE0E2-9FB2-C94A-8716-48B179407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D3156F-8B06-7B4C-A0E2-2A7799036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14B-EE92-E549-AC41-08EC5F7A6E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677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4BD65C3-B6AD-6C4B-8FE3-A4FD532FF9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B1B7C57-9CD6-4143-A4F8-F2C1BD918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89FD56-6646-4047-A254-4B0698411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CB4A-0B80-5B4D-A0A3-508B4B0EB8A6}" type="datetimeFigureOut">
              <a:rPr lang="it-IT" smtClean="0"/>
              <a:t>12/09/2022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EE1DEE-B767-314B-BFCE-39039AA70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B60B9B-C12A-AF46-9C8E-4903A342E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14B-EE92-E549-AC41-08EC5F7A6E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30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2DA5D1-BD10-BF4D-9B44-E6B726B6A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2B9B01-BD4E-F242-897E-57174E4E3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3DB3C5-A90A-AD45-BDAC-8F710FB7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CB4A-0B80-5B4D-A0A3-508B4B0EB8A6}" type="datetimeFigureOut">
              <a:rPr lang="it-IT" smtClean="0"/>
              <a:t>12/09/2022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2169BA-F38A-5A4D-A280-B03BBF6C3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D82459-0E8B-9042-9007-66ED69DDA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14B-EE92-E549-AC41-08EC5F7A6E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781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2D16C1-6ECE-C24B-B6BE-C605DF2FD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FCEA6B-89F7-3D4F-8C9F-737C873F5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E03324-AAC3-9047-A195-2DEFECBA9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CB4A-0B80-5B4D-A0A3-508B4B0EB8A6}" type="datetimeFigureOut">
              <a:rPr lang="it-IT" smtClean="0"/>
              <a:t>12/09/2022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521F41-42A6-AE47-A790-2E6E104C9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4FE2A2-5447-1047-89B0-F015360A2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14B-EE92-E549-AC41-08EC5F7A6E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20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05144F-C12B-724C-9E80-BC35B9AF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C71BCA-9F35-FC40-8747-519896BD20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7C7DA67-8E07-294D-A97B-D8A743A82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E85239C-560C-DB4A-9284-046A1F670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CB4A-0B80-5B4D-A0A3-508B4B0EB8A6}" type="datetimeFigureOut">
              <a:rPr lang="it-IT" smtClean="0"/>
              <a:t>12/09/2022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B728AD-5F53-7D48-A311-DE8AE24A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E982D40-0B8B-154D-BDDA-E88F770C4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14B-EE92-E549-AC41-08EC5F7A6E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457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076C0B-2596-A047-B10C-6F3375048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3AB899-F5BF-F54E-9BD9-39EF92924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0FDDC96-5FD6-CF44-9B2D-1DB7A8A8B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843CD82-E8F0-E841-B27C-20B895A951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5052E6D-A5BE-514E-8614-C72DFFBAB2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E9DF9E8-8F7C-304C-A77B-5E571F498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CB4A-0B80-5B4D-A0A3-508B4B0EB8A6}" type="datetimeFigureOut">
              <a:rPr lang="it-IT" smtClean="0"/>
              <a:t>12/09/2022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9AF0B27-D5B5-A940-9814-E4F1B41C7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2E96412-3EC8-994D-A2B1-FF02712AB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14B-EE92-E549-AC41-08EC5F7A6E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47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0D7BF5-3CC7-EA4D-9B70-599F45940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2A7DE3D-13E7-534A-8F7D-B902CD91B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CB4A-0B80-5B4D-A0A3-508B4B0EB8A6}" type="datetimeFigureOut">
              <a:rPr lang="it-IT" smtClean="0"/>
              <a:t>12/09/2022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15F7E1-5AC2-9642-BFAE-8F08CA394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C0C939C-771B-ED4F-A5A0-B93778FBD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14B-EE92-E549-AC41-08EC5F7A6E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983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AA3B989-5633-4443-B177-832D65216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CB4A-0B80-5B4D-A0A3-508B4B0EB8A6}" type="datetimeFigureOut">
              <a:rPr lang="it-IT" smtClean="0"/>
              <a:t>12/09/2022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1960B6A-A983-2B4B-BC59-67C00C93D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93BAECA-2C8E-B54D-9908-3F0132D5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14B-EE92-E549-AC41-08EC5F7A6E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88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6A7094-287E-404E-857E-D29B37AAB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59F003-AC8F-B242-980E-EE2EB273C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9C83661-46AE-4645-B662-280D40D07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D56433-0658-764F-BA48-40B8826C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CB4A-0B80-5B4D-A0A3-508B4B0EB8A6}" type="datetimeFigureOut">
              <a:rPr lang="it-IT" smtClean="0"/>
              <a:t>12/09/2022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17AFA4-39AB-244E-AE41-6CFFB44E4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657CB2-E596-7C40-8614-896D7EBEE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14B-EE92-E549-AC41-08EC5F7A6E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9001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37332E-182A-6946-AABD-AF1233B6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A8BC93C-CAE8-124A-8E23-7589B23FE0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71B5D0D-2377-8C4D-89A5-978662768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C86926-D10F-0A44-B735-9D1C31A60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CB4A-0B80-5B4D-A0A3-508B4B0EB8A6}" type="datetimeFigureOut">
              <a:rPr lang="it-IT" smtClean="0"/>
              <a:t>12/09/2022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73C6703-E556-7B4E-9224-F3983D89C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CC7DF4-6086-6C4A-A968-E492B5E41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14B-EE92-E549-AC41-08EC5F7A6E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48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1458CB5-3AFB-5F42-81C0-659C44EB5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925EDC2-62F8-6542-9E66-E093E2B99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519CCD-C450-7646-ADA5-8702668DE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7CB4A-0B80-5B4D-A0A3-508B4B0EB8A6}" type="datetimeFigureOut">
              <a:rPr lang="it-IT" smtClean="0"/>
              <a:t>12/09/2022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8F8F44-26F2-8B4A-8F1E-163B83AF2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DBCB7E-7B97-914A-8A3A-D7122A886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A314B-EE92-E549-AC41-08EC5F7A6E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92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isualizza immagine di 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3" b="31689"/>
          <a:stretch/>
        </p:blipFill>
        <p:spPr bwMode="auto">
          <a:xfrm>
            <a:off x="479405" y="1103586"/>
            <a:ext cx="3123933" cy="148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0D82150-8658-AB4B-B681-39F52C0A3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501462"/>
            <a:ext cx="11723914" cy="16614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Supportare nel post Covid-19 </a:t>
            </a:r>
            <a:r>
              <a:rPr lang="it-IT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i </a:t>
            </a:r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 di cambiamento organizzativo </a:t>
            </a:r>
            <a:b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promuovendo iniziative formative per il benessere del personale </a:t>
            </a:r>
            <a:b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ricadute positive nelle relazioni interpersonali e con </a:t>
            </a:r>
            <a:r>
              <a:rPr lang="it-IT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l’utenza</a:t>
            </a:r>
            <a:endParaRPr lang="it-IT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28600" y="4251325"/>
            <a:ext cx="11723914" cy="1876206"/>
          </a:xfrm>
          <a:prstGeom prst="rect">
            <a:avLst/>
          </a:prstGeom>
          <a:gradFill>
            <a:gsLst>
              <a:gs pos="5000">
                <a:srgbClr val="235078"/>
              </a:gs>
              <a:gs pos="100000">
                <a:srgbClr val="1482A5"/>
              </a:gs>
            </a:gsLst>
            <a:lin ang="0" scaled="1"/>
          </a:gradFill>
          <a:ln>
            <a:noFill/>
          </a:ln>
        </p:spPr>
        <p:txBody>
          <a:bodyPr wrap="none" anchor="ctr">
            <a:normAutofit fontScale="32500" lnSpcReduction="20000"/>
          </a:bodyPr>
          <a:lstStyle>
            <a:defPPr>
              <a:defRPr kern="1200" smtId="4294967295"/>
            </a:defPPr>
          </a:lstStyle>
          <a:p>
            <a:endParaRPr lang="it-IT" sz="3200" b="1" dirty="0" smtClean="0">
              <a:solidFill>
                <a:schemeClr val="bg1"/>
              </a:solidFill>
            </a:endParaRPr>
          </a:p>
          <a:p>
            <a:pPr algn="ctr"/>
            <a:r>
              <a:rPr lang="it-IT" sz="9800" b="1" dirty="0" smtClean="0">
                <a:solidFill>
                  <a:schemeClr val="bg1"/>
                </a:solidFill>
              </a:rPr>
              <a:t>E</a:t>
            </a:r>
            <a:r>
              <a:rPr lang="it-IT" sz="9800" b="1" dirty="0">
                <a:solidFill>
                  <a:schemeClr val="bg1"/>
                </a:solidFill>
              </a:rPr>
              <a:t>. Scalise</a:t>
            </a:r>
            <a:r>
              <a:rPr lang="it-IT" sz="9800" dirty="0">
                <a:solidFill>
                  <a:schemeClr val="bg1"/>
                </a:solidFill>
              </a:rPr>
              <a:t>*, </a:t>
            </a:r>
            <a:r>
              <a:rPr lang="it-IT" sz="9800" b="1" dirty="0">
                <a:solidFill>
                  <a:schemeClr val="bg1"/>
                </a:solidFill>
              </a:rPr>
              <a:t>G.B.A. Corea</a:t>
            </a:r>
            <a:r>
              <a:rPr lang="it-IT" sz="9800" dirty="0">
                <a:solidFill>
                  <a:schemeClr val="bg1"/>
                </a:solidFill>
              </a:rPr>
              <a:t>**, </a:t>
            </a:r>
            <a:r>
              <a:rPr lang="it-IT" sz="9800" b="1" dirty="0">
                <a:solidFill>
                  <a:schemeClr val="bg1"/>
                </a:solidFill>
              </a:rPr>
              <a:t>D. Sgroi</a:t>
            </a:r>
            <a:r>
              <a:rPr lang="it-IT" sz="9800" dirty="0">
                <a:solidFill>
                  <a:schemeClr val="bg1"/>
                </a:solidFill>
              </a:rPr>
              <a:t>***, </a:t>
            </a:r>
            <a:r>
              <a:rPr lang="it-IT" sz="9800" b="1" dirty="0">
                <a:solidFill>
                  <a:schemeClr val="bg1"/>
                </a:solidFill>
              </a:rPr>
              <a:t>F. Milito</a:t>
            </a:r>
            <a:r>
              <a:rPr lang="it-IT" sz="9800" dirty="0" smtClean="0">
                <a:solidFill>
                  <a:schemeClr val="bg1"/>
                </a:solidFill>
              </a:rPr>
              <a:t>****</a:t>
            </a:r>
          </a:p>
          <a:p>
            <a:pPr algn="ctr"/>
            <a:endParaRPr lang="it-IT" sz="1200" dirty="0">
              <a:solidFill>
                <a:schemeClr val="bg1"/>
              </a:solidFill>
            </a:endParaRPr>
          </a:p>
          <a:p>
            <a:pPr algn="ctr"/>
            <a:r>
              <a:rPr lang="it-IT" sz="5500" dirty="0">
                <a:solidFill>
                  <a:schemeClr val="bg1"/>
                </a:solidFill>
              </a:rPr>
              <a:t>*Dirigente Medico </a:t>
            </a:r>
            <a:r>
              <a:rPr lang="it-IT" sz="5500" dirty="0" smtClean="0">
                <a:solidFill>
                  <a:schemeClr val="bg1"/>
                </a:solidFill>
              </a:rPr>
              <a:t>- UOC </a:t>
            </a:r>
            <a:r>
              <a:rPr lang="it-IT" sz="5500" dirty="0">
                <a:solidFill>
                  <a:schemeClr val="bg1"/>
                </a:solidFill>
              </a:rPr>
              <a:t>Sviluppo Organizzativo e </a:t>
            </a:r>
            <a:r>
              <a:rPr lang="it-IT" sz="5500" dirty="0" smtClean="0">
                <a:solidFill>
                  <a:schemeClr val="bg1"/>
                </a:solidFill>
              </a:rPr>
              <a:t>della </a:t>
            </a:r>
            <a:r>
              <a:rPr lang="it-IT" sz="5500" i="1" dirty="0" err="1">
                <a:solidFill>
                  <a:schemeClr val="bg1"/>
                </a:solidFill>
              </a:rPr>
              <a:t>c</a:t>
            </a:r>
            <a:r>
              <a:rPr lang="it-IT" sz="5500" i="1" dirty="0" err="1" smtClean="0">
                <a:solidFill>
                  <a:schemeClr val="bg1"/>
                </a:solidFill>
              </a:rPr>
              <a:t>ompetence</a:t>
            </a:r>
            <a:r>
              <a:rPr lang="it-IT" sz="5500" dirty="0" smtClean="0">
                <a:solidFill>
                  <a:schemeClr val="bg1"/>
                </a:solidFill>
              </a:rPr>
              <a:t> individuale ASL Roma 3; </a:t>
            </a:r>
          </a:p>
          <a:p>
            <a:pPr algn="ctr"/>
            <a:r>
              <a:rPr lang="it-IT" sz="5500" dirty="0" smtClean="0">
                <a:solidFill>
                  <a:schemeClr val="bg1"/>
                </a:solidFill>
              </a:rPr>
              <a:t>**</a:t>
            </a:r>
            <a:r>
              <a:rPr lang="it-IT" sz="5500" dirty="0">
                <a:solidFill>
                  <a:schemeClr val="bg1"/>
                </a:solidFill>
              </a:rPr>
              <a:t>Direttore UOC </a:t>
            </a:r>
            <a:r>
              <a:rPr lang="it-IT" sz="5500" dirty="0" smtClean="0">
                <a:solidFill>
                  <a:schemeClr val="bg1"/>
                </a:solidFill>
              </a:rPr>
              <a:t>Sviluppo </a:t>
            </a:r>
            <a:r>
              <a:rPr lang="it-IT" sz="5500" dirty="0">
                <a:solidFill>
                  <a:schemeClr val="bg1"/>
                </a:solidFill>
              </a:rPr>
              <a:t>Organizzativo e </a:t>
            </a:r>
            <a:r>
              <a:rPr lang="it-IT" sz="5500" dirty="0" smtClean="0">
                <a:solidFill>
                  <a:schemeClr val="bg1"/>
                </a:solidFill>
              </a:rPr>
              <a:t>della </a:t>
            </a:r>
            <a:r>
              <a:rPr lang="it-IT" sz="5500" i="1" dirty="0" err="1" smtClean="0">
                <a:solidFill>
                  <a:schemeClr val="bg1"/>
                </a:solidFill>
              </a:rPr>
              <a:t>competence</a:t>
            </a:r>
            <a:r>
              <a:rPr lang="it-IT" sz="5500" dirty="0" smtClean="0">
                <a:solidFill>
                  <a:schemeClr val="bg1"/>
                </a:solidFill>
              </a:rPr>
              <a:t> individuale ASL Roma 3; </a:t>
            </a:r>
          </a:p>
          <a:p>
            <a:pPr algn="ctr"/>
            <a:r>
              <a:rPr lang="it-IT" sz="5500" dirty="0" smtClean="0">
                <a:solidFill>
                  <a:schemeClr val="bg1"/>
                </a:solidFill>
              </a:rPr>
              <a:t>***</a:t>
            </a:r>
            <a:r>
              <a:rPr lang="it-IT" sz="5500" dirty="0">
                <a:solidFill>
                  <a:schemeClr val="bg1"/>
                </a:solidFill>
              </a:rPr>
              <a:t>Direttore Sanitario </a:t>
            </a:r>
            <a:r>
              <a:rPr lang="it-IT" sz="5500" dirty="0" smtClean="0">
                <a:solidFill>
                  <a:schemeClr val="bg1"/>
                </a:solidFill>
              </a:rPr>
              <a:t>Aziendale ASL Roma3; **** </a:t>
            </a:r>
            <a:r>
              <a:rPr lang="it-IT" sz="5500" dirty="0">
                <a:solidFill>
                  <a:schemeClr val="bg1"/>
                </a:solidFill>
              </a:rPr>
              <a:t>Direttore </a:t>
            </a:r>
            <a:r>
              <a:rPr lang="it-IT" sz="5500" dirty="0" smtClean="0">
                <a:solidFill>
                  <a:schemeClr val="bg1"/>
                </a:solidFill>
              </a:rPr>
              <a:t>Generale ASL Roma 3. </a:t>
            </a:r>
          </a:p>
          <a:p>
            <a:pPr algn="ctr"/>
            <a:endParaRPr lang="it-IT" sz="5500" dirty="0">
              <a:solidFill>
                <a:schemeClr val="bg1"/>
              </a:solidFill>
            </a:endParaRPr>
          </a:p>
        </p:txBody>
      </p:sp>
      <p:pic>
        <p:nvPicPr>
          <p:cNvPr id="6" name="Picture 4" descr="Visualizza immagine di 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37" y="1671145"/>
            <a:ext cx="2772371" cy="73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4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43429" y="1619193"/>
            <a:ext cx="5240204" cy="55771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Progetto: </a:t>
            </a:r>
            <a:r>
              <a:rPr lang="it-IT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preliminare               </a:t>
            </a:r>
            <a:endParaRPr lang="it-IT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Visualizza immagine di 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3" b="31689"/>
          <a:stretch/>
        </p:blipFill>
        <p:spPr bwMode="auto">
          <a:xfrm>
            <a:off x="1279634" y="1102984"/>
            <a:ext cx="2263795" cy="107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009765" y="2546026"/>
            <a:ext cx="10973127" cy="3631427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pPr algn="just"/>
            <a:r>
              <a:rPr lang="it-IT" dirty="0" smtClean="0"/>
              <a:t>Con </a:t>
            </a:r>
            <a:r>
              <a:rPr lang="it-IT" dirty="0"/>
              <a:t>una </a:t>
            </a:r>
            <a:r>
              <a:rPr lang="it-IT" b="1" dirty="0"/>
              <a:t>condivisione strategica</a:t>
            </a:r>
            <a:r>
              <a:rPr lang="it-IT" dirty="0"/>
              <a:t>, è stato ritenuto necessario disporre di </a:t>
            </a:r>
            <a:r>
              <a:rPr lang="it-IT" dirty="0" smtClean="0"/>
              <a:t>personale, </a:t>
            </a:r>
            <a:r>
              <a:rPr lang="it-IT" dirty="0"/>
              <a:t>con competenze di attività svolte nell’ambito di </a:t>
            </a:r>
            <a:r>
              <a:rPr lang="it-IT" b="1" dirty="0"/>
              <a:t>interventi sul benessere del </a:t>
            </a:r>
            <a:r>
              <a:rPr lang="it-IT" b="1" dirty="0" smtClean="0"/>
              <a:t>personale</a:t>
            </a:r>
            <a:r>
              <a:rPr lang="it-IT" dirty="0" smtClean="0"/>
              <a:t>, </a:t>
            </a:r>
            <a:r>
              <a:rPr lang="it-IT" dirty="0"/>
              <a:t>impiegato nel recente passato in strutture sanitarie nel </a:t>
            </a:r>
            <a:r>
              <a:rPr lang="it-IT" b="1" dirty="0"/>
              <a:t>periodo di emergenza Covid-19</a:t>
            </a:r>
            <a:r>
              <a:rPr lang="it-IT" dirty="0"/>
              <a:t>, disponendo di specifici bandi di assunzione per il reclutamento di un </a:t>
            </a:r>
            <a:r>
              <a:rPr lang="it-IT" i="1" u="sng" dirty="0"/>
              <a:t>Dirigente medico</a:t>
            </a:r>
            <a:r>
              <a:rPr lang="it-IT" dirty="0"/>
              <a:t> ed un </a:t>
            </a:r>
            <a:r>
              <a:rPr lang="it-IT" i="1" u="sng" dirty="0"/>
              <a:t>Dirigente Psicologo</a:t>
            </a:r>
            <a:r>
              <a:rPr lang="it-IT" dirty="0"/>
              <a:t>. </a:t>
            </a:r>
          </a:p>
          <a:p>
            <a:endParaRPr lang="it-IT" dirty="0"/>
          </a:p>
        </p:txBody>
      </p:sp>
      <p:pic>
        <p:nvPicPr>
          <p:cNvPr id="18" name="Picture 2" descr="Territorio della ASL Roma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91" y="5309808"/>
            <a:ext cx="985343" cy="86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isualizza immagine di 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83" y="1486383"/>
            <a:ext cx="2079503" cy="55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1956586" y="6301344"/>
            <a:ext cx="7041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E. Scalise</a:t>
            </a:r>
            <a:r>
              <a:rPr lang="it-IT" sz="2400" dirty="0"/>
              <a:t>*, </a:t>
            </a:r>
            <a:r>
              <a:rPr lang="it-IT" sz="2400" b="1" dirty="0"/>
              <a:t>G.B.A. Corea</a:t>
            </a:r>
            <a:r>
              <a:rPr lang="it-IT" sz="2400" dirty="0"/>
              <a:t>**, </a:t>
            </a:r>
            <a:r>
              <a:rPr lang="it-IT" sz="2400" b="1" dirty="0"/>
              <a:t>D. Sgroi</a:t>
            </a:r>
            <a:r>
              <a:rPr lang="it-IT" sz="2400" dirty="0"/>
              <a:t>***, </a:t>
            </a:r>
            <a:r>
              <a:rPr lang="it-IT" sz="2400" b="1" dirty="0"/>
              <a:t>F. Milito</a:t>
            </a:r>
            <a:r>
              <a:rPr lang="it-IT" sz="2400" dirty="0"/>
              <a:t>****</a:t>
            </a:r>
          </a:p>
        </p:txBody>
      </p:sp>
    </p:spTree>
    <p:extLst>
      <p:ext uri="{BB962C8B-B14F-4D97-AF65-F5344CB8AC3E}">
        <p14:creationId xmlns:p14="http://schemas.microsoft.com/office/powerpoint/2010/main" val="94837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43428" y="1619193"/>
            <a:ext cx="5940813" cy="55771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Progetto: </a:t>
            </a:r>
            <a:r>
              <a:rPr lang="it-IT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 &amp; intervento               </a:t>
            </a:r>
            <a:endParaRPr lang="it-IT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Visualizza immagine di 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3" b="31689"/>
          <a:stretch/>
        </p:blipFill>
        <p:spPr bwMode="auto">
          <a:xfrm>
            <a:off x="1279634" y="1102984"/>
            <a:ext cx="2263795" cy="107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218873" y="2221503"/>
            <a:ext cx="10973127" cy="3631427"/>
          </a:xfrm>
        </p:spPr>
        <p:txBody>
          <a:bodyPr>
            <a:normAutofit fontScale="92500" lnSpcReduction="20000"/>
          </a:bodyPr>
          <a:lstStyle/>
          <a:p>
            <a:endParaRPr lang="it-IT" dirty="0" smtClean="0"/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A</a:t>
            </a:r>
            <a:r>
              <a:rPr lang="it-IT" dirty="0" smtClean="0"/>
              <a:t>) Il </a:t>
            </a:r>
            <a:r>
              <a:rPr lang="it-IT" b="1" u="sng" dirty="0"/>
              <a:t>metodo d’iniziativa</a:t>
            </a:r>
            <a:r>
              <a:rPr lang="it-IT" b="1" dirty="0"/>
              <a:t> </a:t>
            </a:r>
            <a:r>
              <a:rPr lang="it-IT" dirty="0" smtClean="0"/>
              <a:t>si </a:t>
            </a:r>
            <a:r>
              <a:rPr lang="it-IT" dirty="0"/>
              <a:t>basa </a:t>
            </a:r>
            <a:r>
              <a:rPr lang="it-IT" dirty="0" smtClean="0"/>
              <a:t>su:</a:t>
            </a:r>
          </a:p>
          <a:p>
            <a:r>
              <a:rPr lang="it-IT" dirty="0" smtClean="0"/>
              <a:t>l’</a:t>
            </a:r>
            <a:r>
              <a:rPr lang="it-IT" b="1" dirty="0" smtClean="0"/>
              <a:t>analisi </a:t>
            </a:r>
            <a:r>
              <a:rPr lang="it-IT" b="1" dirty="0"/>
              <a:t>preliminare </a:t>
            </a:r>
            <a:r>
              <a:rPr lang="it-IT" dirty="0"/>
              <a:t>di </a:t>
            </a:r>
            <a:r>
              <a:rPr lang="it-IT" dirty="0" smtClean="0"/>
              <a:t>contesto;</a:t>
            </a:r>
          </a:p>
          <a:p>
            <a:r>
              <a:rPr lang="it-IT" dirty="0"/>
              <a:t>l</a:t>
            </a:r>
            <a:r>
              <a:rPr lang="it-IT" dirty="0" smtClean="0"/>
              <a:t>o </a:t>
            </a:r>
            <a:r>
              <a:rPr lang="it-IT" b="1" dirty="0" smtClean="0"/>
              <a:t>studio</a:t>
            </a:r>
            <a:r>
              <a:rPr lang="it-IT" dirty="0" smtClean="0"/>
              <a:t> </a:t>
            </a:r>
            <a:r>
              <a:rPr lang="it-IT" b="1" dirty="0" smtClean="0"/>
              <a:t>del caso</a:t>
            </a:r>
            <a:r>
              <a:rPr lang="it-IT" dirty="0" smtClean="0"/>
              <a:t>;</a:t>
            </a:r>
          </a:p>
          <a:p>
            <a:r>
              <a:rPr lang="it-IT" dirty="0" smtClean="0"/>
              <a:t>la </a:t>
            </a:r>
            <a:r>
              <a:rPr lang="it-IT" b="1" dirty="0" smtClean="0"/>
              <a:t>discussione </a:t>
            </a:r>
            <a:r>
              <a:rPr lang="it-IT" b="1" dirty="0"/>
              <a:t>multidisciplinare </a:t>
            </a:r>
            <a:r>
              <a:rPr lang="it-IT" dirty="0"/>
              <a:t>interna alla U.O</a:t>
            </a:r>
            <a:r>
              <a:rPr lang="it-IT" dirty="0" smtClean="0"/>
              <a:t>. 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B</a:t>
            </a:r>
            <a:r>
              <a:rPr lang="it-IT" dirty="0" smtClean="0"/>
              <a:t>) L’</a:t>
            </a:r>
            <a:r>
              <a:rPr lang="it-IT" b="1" u="sng" dirty="0" smtClean="0"/>
              <a:t>intervento risolutivo</a:t>
            </a:r>
            <a:r>
              <a:rPr lang="it-IT" b="1" dirty="0" smtClean="0"/>
              <a:t> </a:t>
            </a:r>
            <a:r>
              <a:rPr lang="it-IT" dirty="0" smtClean="0"/>
              <a:t>è rappresentato dall’</a:t>
            </a:r>
            <a:r>
              <a:rPr lang="it-IT" b="1" dirty="0" smtClean="0"/>
              <a:t>offerta </a:t>
            </a:r>
            <a:r>
              <a:rPr lang="it-IT" b="1" dirty="0"/>
              <a:t>formativa </a:t>
            </a:r>
            <a:r>
              <a:rPr lang="it-IT" dirty="0" smtClean="0"/>
              <a:t>realizzata</a:t>
            </a:r>
            <a:r>
              <a:rPr lang="it-IT" i="1" u="sng" dirty="0" smtClean="0"/>
              <a:t> </a:t>
            </a:r>
            <a:r>
              <a:rPr lang="it-IT" dirty="0" smtClean="0"/>
              <a:t>in </a:t>
            </a:r>
            <a:r>
              <a:rPr lang="it-IT" dirty="0"/>
              <a:t>collaborazione con i vertici delle </a:t>
            </a:r>
            <a:r>
              <a:rPr lang="it-IT" dirty="0" smtClean="0"/>
              <a:t>organizzazioni (Unità Operative) </a:t>
            </a:r>
            <a:r>
              <a:rPr lang="it-IT" dirty="0"/>
              <a:t>oggetto di </a:t>
            </a:r>
            <a:r>
              <a:rPr lang="it-IT" dirty="0" smtClean="0"/>
              <a:t>intervento.</a:t>
            </a:r>
            <a:endParaRPr lang="it-IT" dirty="0"/>
          </a:p>
        </p:txBody>
      </p:sp>
      <p:pic>
        <p:nvPicPr>
          <p:cNvPr id="18" name="Picture 2" descr="Territorio della ASL Roma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91" y="5309808"/>
            <a:ext cx="985343" cy="86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isualizza immagine di 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83" y="1486383"/>
            <a:ext cx="2079503" cy="55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1956586" y="6301344"/>
            <a:ext cx="7041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E. Scalise</a:t>
            </a:r>
            <a:r>
              <a:rPr lang="it-IT" sz="2400" dirty="0"/>
              <a:t>*, </a:t>
            </a:r>
            <a:r>
              <a:rPr lang="it-IT" sz="2400" b="1" dirty="0"/>
              <a:t>G.B.A. Corea</a:t>
            </a:r>
            <a:r>
              <a:rPr lang="it-IT" sz="2400" dirty="0"/>
              <a:t>**, </a:t>
            </a:r>
            <a:r>
              <a:rPr lang="it-IT" sz="2400" b="1" dirty="0"/>
              <a:t>D. Sgroi</a:t>
            </a:r>
            <a:r>
              <a:rPr lang="it-IT" sz="2400" dirty="0"/>
              <a:t>***, </a:t>
            </a:r>
            <a:r>
              <a:rPr lang="it-IT" sz="2400" b="1" dirty="0"/>
              <a:t>F. Milito</a:t>
            </a:r>
            <a:r>
              <a:rPr lang="it-IT" sz="2400" dirty="0"/>
              <a:t>****</a:t>
            </a:r>
          </a:p>
        </p:txBody>
      </p:sp>
    </p:spTree>
    <p:extLst>
      <p:ext uri="{BB962C8B-B14F-4D97-AF65-F5344CB8AC3E}">
        <p14:creationId xmlns:p14="http://schemas.microsoft.com/office/powerpoint/2010/main" val="340938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43428" y="1619193"/>
            <a:ext cx="5940813" cy="55771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Progetto:</a:t>
            </a:r>
            <a:r>
              <a:rPr lang="it-IT" sz="3200" dirty="0"/>
              <a:t> </a:t>
            </a:r>
            <a:r>
              <a:rPr lang="it-IT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obiettivo atteso </a:t>
            </a:r>
            <a:endParaRPr lang="it-IT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Visualizza immagine di 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3" b="31689"/>
          <a:stretch/>
        </p:blipFill>
        <p:spPr bwMode="auto">
          <a:xfrm>
            <a:off x="1279634" y="1102984"/>
            <a:ext cx="2263795" cy="107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218873" y="2669917"/>
            <a:ext cx="10973127" cy="3631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1</a:t>
            </a:r>
            <a:r>
              <a:rPr lang="it-IT" dirty="0" smtClean="0"/>
              <a:t>) </a:t>
            </a:r>
            <a:r>
              <a:rPr lang="it-IT" b="1" i="1" dirty="0" smtClean="0"/>
              <a:t>Modalità preliminare</a:t>
            </a:r>
            <a:r>
              <a:rPr lang="it-IT" dirty="0" smtClean="0"/>
              <a:t>: </a:t>
            </a:r>
          </a:p>
          <a:p>
            <a:pPr marL="0" indent="0">
              <a:buNone/>
            </a:pPr>
            <a:r>
              <a:rPr lang="it-IT" dirty="0" smtClean="0"/>
              <a:t>effettuare degli </a:t>
            </a:r>
            <a:r>
              <a:rPr lang="it-IT" dirty="0"/>
              <a:t>incontri diretti con il personale interessato, </a:t>
            </a:r>
            <a:r>
              <a:rPr lang="it-IT" dirty="0" smtClean="0"/>
              <a:t>per </a:t>
            </a:r>
            <a:r>
              <a:rPr lang="it-IT" dirty="0"/>
              <a:t>la rilevazione del fabbisogno e delle reali esigenze </a:t>
            </a:r>
            <a:r>
              <a:rPr lang="it-IT" dirty="0" smtClean="0"/>
              <a:t>di </a:t>
            </a:r>
            <a:r>
              <a:rPr lang="it-IT" dirty="0"/>
              <a:t>apprendimento e/o </a:t>
            </a:r>
            <a:r>
              <a:rPr lang="it-IT" dirty="0" err="1" smtClean="0"/>
              <a:t>empowerment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2</a:t>
            </a:r>
            <a:r>
              <a:rPr lang="it-IT" dirty="0" smtClean="0"/>
              <a:t>) </a:t>
            </a:r>
            <a:r>
              <a:rPr lang="it-IT" b="1" i="1" dirty="0" smtClean="0"/>
              <a:t>Obiettivo atteso</a:t>
            </a:r>
            <a:r>
              <a:rPr lang="it-IT" dirty="0" smtClean="0"/>
              <a:t>: </a:t>
            </a:r>
          </a:p>
          <a:p>
            <a:pPr marL="0" indent="0">
              <a:buNone/>
            </a:pPr>
            <a:r>
              <a:rPr lang="it-IT" dirty="0" smtClean="0"/>
              <a:t>una </a:t>
            </a:r>
            <a:r>
              <a:rPr lang="it-IT" dirty="0"/>
              <a:t>risposta </a:t>
            </a:r>
            <a:r>
              <a:rPr lang="it-IT" dirty="0" smtClean="0"/>
              <a:t>alla necessità </a:t>
            </a:r>
            <a:r>
              <a:rPr lang="it-IT" dirty="0"/>
              <a:t>miglioramento del benessere personale.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8" name="Picture 2" descr="Territorio della ASL Roma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91" y="5309808"/>
            <a:ext cx="985343" cy="86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isualizza immagine di 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83" y="1486383"/>
            <a:ext cx="2079503" cy="55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1956586" y="6301344"/>
            <a:ext cx="7041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E. Scalise</a:t>
            </a:r>
            <a:r>
              <a:rPr lang="it-IT" sz="2400" dirty="0"/>
              <a:t>*, </a:t>
            </a:r>
            <a:r>
              <a:rPr lang="it-IT" sz="2400" b="1" dirty="0"/>
              <a:t>G.B.A. Corea</a:t>
            </a:r>
            <a:r>
              <a:rPr lang="it-IT" sz="2400" dirty="0"/>
              <a:t>**, </a:t>
            </a:r>
            <a:r>
              <a:rPr lang="it-IT" sz="2400" b="1" dirty="0"/>
              <a:t>D. Sgroi</a:t>
            </a:r>
            <a:r>
              <a:rPr lang="it-IT" sz="2400" dirty="0"/>
              <a:t>***, </a:t>
            </a:r>
            <a:r>
              <a:rPr lang="it-IT" sz="2400" b="1" dirty="0"/>
              <a:t>F. Milito</a:t>
            </a:r>
            <a:r>
              <a:rPr lang="it-IT" sz="2400" dirty="0"/>
              <a:t>****</a:t>
            </a:r>
          </a:p>
        </p:txBody>
      </p:sp>
    </p:spTree>
    <p:extLst>
      <p:ext uri="{BB962C8B-B14F-4D97-AF65-F5344CB8AC3E}">
        <p14:creationId xmlns:p14="http://schemas.microsoft.com/office/powerpoint/2010/main" val="98922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Visualizza immagine di 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3" b="31689"/>
          <a:stretch/>
        </p:blipFill>
        <p:spPr bwMode="auto">
          <a:xfrm>
            <a:off x="1279634" y="1102984"/>
            <a:ext cx="2263795" cy="107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169437" y="2423410"/>
            <a:ext cx="10973127" cy="36314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 smtClean="0">
                <a:ea typeface="Open Sans" panose="020B0606030504020204" pitchFamily="34" charset="0"/>
                <a:cs typeface="Open Sans" panose="020B0606030504020204" pitchFamily="34" charset="0"/>
              </a:rPr>
              <a:t>Gli </a:t>
            </a:r>
            <a:r>
              <a:rPr lang="it-IT" dirty="0">
                <a:ea typeface="Open Sans" panose="020B0606030504020204" pitchFamily="34" charset="0"/>
                <a:cs typeface="Open Sans" panose="020B0606030504020204" pitchFamily="34" charset="0"/>
              </a:rPr>
              <a:t>ambiti che </a:t>
            </a:r>
            <a:r>
              <a:rPr lang="it-IT" i="1" u="sng" dirty="0">
                <a:ea typeface="Open Sans" panose="020B0606030504020204" pitchFamily="34" charset="0"/>
                <a:cs typeface="Open Sans" panose="020B0606030504020204" pitchFamily="34" charset="0"/>
              </a:rPr>
              <a:t>per esperienza</a:t>
            </a:r>
            <a:r>
              <a:rPr lang="it-IT" i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dirty="0">
                <a:ea typeface="Open Sans" panose="020B0606030504020204" pitchFamily="34" charset="0"/>
                <a:cs typeface="Open Sans" panose="020B0606030504020204" pitchFamily="34" charset="0"/>
              </a:rPr>
              <a:t>sono di </a:t>
            </a:r>
            <a:r>
              <a:rPr lang="it-IT" dirty="0" smtClean="0"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it-IT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utile </a:t>
            </a:r>
            <a:r>
              <a:rPr lang="it-IT" b="1" dirty="0">
                <a:ea typeface="Open Sans" panose="020B0606030504020204" pitchFamily="34" charset="0"/>
                <a:cs typeface="Open Sans" panose="020B0606030504020204" pitchFamily="34" charset="0"/>
              </a:rPr>
              <a:t>approfondimento </a:t>
            </a:r>
            <a:r>
              <a:rPr lang="it-IT" dirty="0">
                <a:ea typeface="Open Sans" panose="020B0606030504020204" pitchFamily="34" charset="0"/>
                <a:cs typeface="Open Sans" panose="020B0606030504020204" pitchFamily="34" charset="0"/>
              </a:rPr>
              <a:t>&amp;</a:t>
            </a:r>
            <a:r>
              <a:rPr lang="it-IT" dirty="0" smtClean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dirty="0">
                <a:ea typeface="Open Sans" panose="020B0606030504020204" pitchFamily="34" charset="0"/>
                <a:cs typeface="Open Sans" panose="020B0606030504020204" pitchFamily="34" charset="0"/>
              </a:rPr>
              <a:t>costante </a:t>
            </a:r>
            <a:r>
              <a:rPr lang="it-IT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monitoraggio»</a:t>
            </a:r>
            <a:r>
              <a:rPr lang="it-IT" dirty="0" smtClean="0">
                <a:ea typeface="Open Sans" panose="020B0606030504020204" pitchFamily="34" charset="0"/>
                <a:cs typeface="Open Sans" panose="020B0606030504020204" pitchFamily="34" charset="0"/>
              </a:rPr>
              <a:t>, e di </a:t>
            </a:r>
            <a:r>
              <a:rPr lang="it-IT" i="1" u="sng" dirty="0">
                <a:ea typeface="Open Sans" panose="020B0606030504020204" pitchFamily="34" charset="0"/>
                <a:cs typeface="Open Sans" panose="020B0606030504020204" pitchFamily="34" charset="0"/>
              </a:rPr>
              <a:t>efficace applicazione</a:t>
            </a:r>
            <a:r>
              <a:rPr lang="it-IT" i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dirty="0">
                <a:ea typeface="Open Sans" panose="020B0606030504020204" pitchFamily="34" charset="0"/>
                <a:cs typeface="Open Sans" panose="020B0606030504020204" pitchFamily="34" charset="0"/>
              </a:rPr>
              <a:t>sono</a:t>
            </a:r>
            <a:r>
              <a:rPr lang="it-IT" dirty="0" smtClean="0"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it-IT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dirty="0">
                <a:ea typeface="Open Sans" panose="020B0606030504020204" pitchFamily="34" charset="0"/>
                <a:cs typeface="Open Sans" panose="020B0606030504020204" pitchFamily="34" charset="0"/>
              </a:rPr>
              <a:t>1) </a:t>
            </a:r>
            <a:r>
              <a:rPr lang="it-IT" b="1" dirty="0">
                <a:ea typeface="Open Sans" panose="020B0606030504020204" pitchFamily="34" charset="0"/>
                <a:cs typeface="Open Sans" panose="020B0606030504020204" pitchFamily="34" charset="0"/>
              </a:rPr>
              <a:t>Leadership</a:t>
            </a:r>
            <a:r>
              <a:rPr lang="it-IT" dirty="0">
                <a:ea typeface="Open Sans" panose="020B0606030504020204" pitchFamily="34" charset="0"/>
                <a:cs typeface="Open Sans" panose="020B0606030504020204" pitchFamily="34" charset="0"/>
              </a:rPr>
              <a:t> in condizioni normali e di stress;</a:t>
            </a:r>
          </a:p>
          <a:p>
            <a:pPr algn="just"/>
            <a:r>
              <a:rPr lang="it-IT" dirty="0">
                <a:ea typeface="Open Sans" panose="020B0606030504020204" pitchFamily="34" charset="0"/>
                <a:cs typeface="Open Sans" panose="020B0606030504020204" pitchFamily="34" charset="0"/>
              </a:rPr>
              <a:t>2) </a:t>
            </a:r>
            <a:r>
              <a:rPr lang="it-IT" b="1" dirty="0">
                <a:ea typeface="Open Sans" panose="020B0606030504020204" pitchFamily="34" charset="0"/>
                <a:cs typeface="Open Sans" panose="020B0606030504020204" pitchFamily="34" charset="0"/>
              </a:rPr>
              <a:t>Comunicazione efficace </a:t>
            </a:r>
            <a:r>
              <a:rPr lang="it-IT" dirty="0">
                <a:ea typeface="Open Sans" panose="020B0606030504020204" pitchFamily="34" charset="0"/>
                <a:cs typeface="Open Sans" panose="020B0606030504020204" pitchFamily="34" charset="0"/>
              </a:rPr>
              <a:t>per prevenire/affrontare criticità relazionali;</a:t>
            </a:r>
          </a:p>
          <a:p>
            <a:pPr algn="just"/>
            <a:r>
              <a:rPr lang="it-IT" dirty="0">
                <a:ea typeface="Open Sans" panose="020B0606030504020204" pitchFamily="34" charset="0"/>
                <a:cs typeface="Open Sans" panose="020B0606030504020204" pitchFamily="34" charset="0"/>
              </a:rPr>
              <a:t>3) </a:t>
            </a:r>
            <a:r>
              <a:rPr lang="it-IT" b="1" dirty="0">
                <a:ea typeface="Open Sans" panose="020B0606030504020204" pitchFamily="34" charset="0"/>
                <a:cs typeface="Open Sans" panose="020B0606030504020204" pitchFamily="34" charset="0"/>
              </a:rPr>
              <a:t>Gestione dei conflitti </a:t>
            </a:r>
            <a:r>
              <a:rPr lang="it-IT" dirty="0">
                <a:ea typeface="Open Sans" panose="020B0606030504020204" pitchFamily="34" charset="0"/>
                <a:cs typeface="Open Sans" panose="020B0606030504020204" pitchFamily="34" charset="0"/>
              </a:rPr>
              <a:t>interni e con l’utenza;</a:t>
            </a:r>
          </a:p>
          <a:p>
            <a:pPr algn="just"/>
            <a:r>
              <a:rPr lang="it-IT" dirty="0">
                <a:ea typeface="Open Sans" panose="020B0606030504020204" pitchFamily="34" charset="0"/>
                <a:cs typeface="Open Sans" panose="020B0606030504020204" pitchFamily="34" charset="0"/>
              </a:rPr>
              <a:t>4) </a:t>
            </a:r>
            <a:r>
              <a:rPr lang="it-IT" b="1" dirty="0">
                <a:ea typeface="Open Sans" panose="020B0606030504020204" pitchFamily="34" charset="0"/>
                <a:cs typeface="Open Sans" panose="020B0606030504020204" pitchFamily="34" charset="0"/>
              </a:rPr>
              <a:t>Promozione della umanizzazione</a:t>
            </a:r>
            <a:r>
              <a:rPr lang="it-IT" dirty="0">
                <a:ea typeface="Open Sans" panose="020B0606030504020204" pitchFamily="34" charset="0"/>
                <a:cs typeface="Open Sans" panose="020B0606030504020204" pitchFamily="34" charset="0"/>
              </a:rPr>
              <a:t> nel contesto lavorativo e nella accoglienza degli utenti.</a:t>
            </a:r>
          </a:p>
        </p:txBody>
      </p:sp>
      <p:pic>
        <p:nvPicPr>
          <p:cNvPr id="18" name="Picture 2" descr="Territorio della ASL Roma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91" y="5309808"/>
            <a:ext cx="985343" cy="86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isualizza immagine di 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83" y="1486383"/>
            <a:ext cx="2079503" cy="55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1956586" y="6301344"/>
            <a:ext cx="7041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E. Scalise</a:t>
            </a:r>
            <a:r>
              <a:rPr lang="it-IT" sz="2400" dirty="0"/>
              <a:t>*, </a:t>
            </a:r>
            <a:r>
              <a:rPr lang="it-IT" sz="2400" b="1" dirty="0"/>
              <a:t>G.B.A. Corea</a:t>
            </a:r>
            <a:r>
              <a:rPr lang="it-IT" sz="2400" dirty="0"/>
              <a:t>**, </a:t>
            </a:r>
            <a:r>
              <a:rPr lang="it-IT" sz="2400" b="1" dirty="0"/>
              <a:t>D. Sgroi</a:t>
            </a:r>
            <a:r>
              <a:rPr lang="it-IT" sz="2400" dirty="0"/>
              <a:t>***, </a:t>
            </a:r>
            <a:r>
              <a:rPr lang="it-IT" sz="2400" b="1" dirty="0"/>
              <a:t>F. Milito</a:t>
            </a:r>
            <a:r>
              <a:rPr lang="it-IT" sz="2400" dirty="0"/>
              <a:t>****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81424" y="1619193"/>
            <a:ext cx="6602818" cy="55771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Progetto:</a:t>
            </a:r>
            <a:r>
              <a:rPr lang="it-IT" sz="3200" dirty="0"/>
              <a:t> </a:t>
            </a:r>
            <a:r>
              <a:rPr lang="it-IT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ambiti di approfondimento</a:t>
            </a:r>
            <a:endParaRPr lang="it-IT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Visualizza immagine di 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3" b="31689"/>
          <a:stretch/>
        </p:blipFill>
        <p:spPr bwMode="auto">
          <a:xfrm>
            <a:off x="1279634" y="1102984"/>
            <a:ext cx="2263795" cy="107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169437" y="2900749"/>
            <a:ext cx="10973127" cy="3631427"/>
          </a:xfrm>
        </p:spPr>
        <p:txBody>
          <a:bodyPr>
            <a:normAutofit/>
          </a:bodyPr>
          <a:lstStyle/>
          <a:p>
            <a:pPr algn="just"/>
            <a:r>
              <a:rPr lang="it-IT" u="sng" dirty="0" smtClean="0">
                <a:ea typeface="Open Sans" panose="020B0606030504020204" pitchFamily="34" charset="0"/>
                <a:cs typeface="Open Sans" panose="020B0606030504020204" pitchFamily="34" charset="0"/>
              </a:rPr>
              <a:t>Iniziativa di </a:t>
            </a:r>
            <a:r>
              <a:rPr lang="it-IT" u="sng" dirty="0">
                <a:ea typeface="Open Sans" panose="020B0606030504020204" pitchFamily="34" charset="0"/>
                <a:cs typeface="Open Sans" panose="020B0606030504020204" pitchFamily="34" charset="0"/>
              </a:rPr>
              <a:t>provata </a:t>
            </a:r>
            <a:r>
              <a:rPr lang="it-IT" u="sng" dirty="0" smtClean="0">
                <a:ea typeface="Open Sans" panose="020B0606030504020204" pitchFamily="34" charset="0"/>
                <a:cs typeface="Open Sans" panose="020B0606030504020204" pitchFamily="34" charset="0"/>
              </a:rPr>
              <a:t>efficacia</a:t>
            </a:r>
            <a:r>
              <a:rPr lang="it-IT" dirty="0" smtClean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0" indent="0" algn="just">
              <a:buNone/>
            </a:pPr>
            <a:r>
              <a:rPr lang="it-IT" dirty="0" smtClean="0">
                <a:ea typeface="Open Sans" panose="020B0606030504020204" pitchFamily="34" charset="0"/>
                <a:cs typeface="Open Sans" panose="020B0606030504020204" pitchFamily="34" charset="0"/>
              </a:rPr>
              <a:t>è </a:t>
            </a:r>
            <a:r>
              <a:rPr lang="it-IT" dirty="0">
                <a:ea typeface="Open Sans" panose="020B0606030504020204" pitchFamily="34" charset="0"/>
                <a:cs typeface="Open Sans" panose="020B0606030504020204" pitchFamily="34" charset="0"/>
              </a:rPr>
              <a:t>il coinvolgimento delle associazioni di pazienti e loro familiari, </a:t>
            </a:r>
            <a:endParaRPr lang="it-IT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it-IT" b="1" i="1" dirty="0" smtClean="0">
                <a:ea typeface="Open Sans" panose="020B0606030504020204" pitchFamily="34" charset="0"/>
                <a:cs typeface="Open Sans" panose="020B0606030504020204" pitchFamily="34" charset="0"/>
              </a:rPr>
              <a:t>non</a:t>
            </a:r>
            <a:r>
              <a:rPr lang="it-IT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dirty="0">
                <a:ea typeface="Open Sans" panose="020B0606030504020204" pitchFamily="34" charset="0"/>
                <a:cs typeface="Open Sans" panose="020B0606030504020204" pitchFamily="34" charset="0"/>
              </a:rPr>
              <a:t>come testimoni di criticità</a:t>
            </a:r>
            <a:r>
              <a:rPr lang="it-IT" dirty="0">
                <a:ea typeface="Open Sans" panose="020B0606030504020204" pitchFamily="34" charset="0"/>
                <a:cs typeface="Open Sans" panose="020B0606030504020204" pitchFamily="34" charset="0"/>
              </a:rPr>
              <a:t>, ma come </a:t>
            </a:r>
            <a:r>
              <a:rPr lang="it-IT" dirty="0" smtClean="0"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it-IT" b="1" i="1" u="sng" dirty="0" smtClean="0">
                <a:ea typeface="Open Sans" panose="020B0606030504020204" pitchFamily="34" charset="0"/>
                <a:cs typeface="Open Sans" panose="020B0606030504020204" pitchFamily="34" charset="0"/>
              </a:rPr>
              <a:t>opinion leader</a:t>
            </a:r>
            <a:r>
              <a:rPr lang="it-IT" i="1" dirty="0" smtClean="0"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  <a:p>
            <a:pPr marL="0" indent="0" algn="just">
              <a:buNone/>
            </a:pPr>
            <a:r>
              <a:rPr lang="it-IT" dirty="0" smtClean="0">
                <a:ea typeface="Open Sans" panose="020B0606030504020204" pitchFamily="34" charset="0"/>
                <a:cs typeface="Open Sans" panose="020B0606030504020204" pitchFamily="34" charset="0"/>
              </a:rPr>
              <a:t>per </a:t>
            </a:r>
            <a:r>
              <a:rPr lang="it-IT" i="1" u="sng" dirty="0">
                <a:ea typeface="Open Sans" panose="020B0606030504020204" pitchFamily="34" charset="0"/>
                <a:cs typeface="Open Sans" panose="020B0606030504020204" pitchFamily="34" charset="0"/>
              </a:rPr>
              <a:t>orientare</a:t>
            </a:r>
            <a:r>
              <a:rPr lang="it-IT" dirty="0">
                <a:ea typeface="Open Sans" panose="020B0606030504020204" pitchFamily="34" charset="0"/>
                <a:cs typeface="Open Sans" panose="020B0606030504020204" pitchFamily="34" charset="0"/>
              </a:rPr>
              <a:t> le </a:t>
            </a:r>
            <a:r>
              <a:rPr lang="it-IT" b="1" dirty="0">
                <a:ea typeface="Open Sans" panose="020B0606030504020204" pitchFamily="34" charset="0"/>
                <a:cs typeface="Open Sans" panose="020B0606030504020204" pitchFamily="34" charset="0"/>
              </a:rPr>
              <a:t>modalità di aggiornamento</a:t>
            </a:r>
            <a:r>
              <a:rPr lang="it-IT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it-IT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it-IT" i="1" u="sng" dirty="0" smtClean="0">
                <a:ea typeface="Open Sans" panose="020B0606030504020204" pitchFamily="34" charset="0"/>
                <a:cs typeface="Open Sans" panose="020B0606030504020204" pitchFamily="34" charset="0"/>
              </a:rPr>
              <a:t>contestualizzate</a:t>
            </a:r>
            <a:r>
              <a:rPr lang="it-IT" dirty="0" smtClean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dirty="0">
                <a:ea typeface="Open Sans" panose="020B0606030504020204" pitchFamily="34" charset="0"/>
                <a:cs typeface="Open Sans" panose="020B0606030504020204" pitchFamily="34" charset="0"/>
              </a:rPr>
              <a:t>nell’ambito assistenziale di riferimento. </a:t>
            </a:r>
          </a:p>
          <a:p>
            <a:pPr marL="742950" indent="-742950" algn="just">
              <a:buAutoNum type="arabicParenR"/>
            </a:pPr>
            <a:endParaRPr lang="en-US" dirty="0">
              <a:latin typeface="Titillium Web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None/>
            </a:pPr>
            <a:endParaRPr lang="it-IT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2" descr="Territorio della ASL Roma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91" y="5309808"/>
            <a:ext cx="985343" cy="86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isualizza immagine di 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83" y="1486383"/>
            <a:ext cx="2079503" cy="55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1956586" y="6301344"/>
            <a:ext cx="7041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E. Scalise</a:t>
            </a:r>
            <a:r>
              <a:rPr lang="it-IT" sz="2400" dirty="0"/>
              <a:t>*, </a:t>
            </a:r>
            <a:r>
              <a:rPr lang="it-IT" sz="2400" b="1" dirty="0"/>
              <a:t>G.B.A. Corea</a:t>
            </a:r>
            <a:r>
              <a:rPr lang="it-IT" sz="2400" dirty="0"/>
              <a:t>**, </a:t>
            </a:r>
            <a:r>
              <a:rPr lang="it-IT" sz="2400" b="1" dirty="0"/>
              <a:t>D. Sgroi</a:t>
            </a:r>
            <a:r>
              <a:rPr lang="it-IT" sz="2400" dirty="0"/>
              <a:t>***, </a:t>
            </a:r>
            <a:r>
              <a:rPr lang="it-IT" sz="2400" b="1" dirty="0"/>
              <a:t>F. Milito</a:t>
            </a:r>
            <a:r>
              <a:rPr lang="it-IT" sz="2400" dirty="0"/>
              <a:t>****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81424" y="1619193"/>
            <a:ext cx="6602818" cy="55771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Progetto:</a:t>
            </a:r>
            <a:r>
              <a:rPr lang="it-IT" sz="3200" dirty="0"/>
              <a:t> </a:t>
            </a:r>
            <a:r>
              <a:rPr lang="it-IT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iniziativa efficace</a:t>
            </a:r>
            <a:endParaRPr lang="it-IT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61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Visualizza immagine di 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3" b="31689"/>
          <a:stretch/>
        </p:blipFill>
        <p:spPr bwMode="auto">
          <a:xfrm>
            <a:off x="1279634" y="1102984"/>
            <a:ext cx="2263795" cy="107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967419" y="2423410"/>
            <a:ext cx="10973127" cy="3631427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Nei </a:t>
            </a:r>
            <a:r>
              <a:rPr lang="it-IT" i="1" dirty="0"/>
              <a:t>recenti mesi di epidemia da Covid-19</a:t>
            </a:r>
            <a:r>
              <a:rPr lang="it-IT" dirty="0"/>
              <a:t>, ed in particolare </a:t>
            </a:r>
            <a:r>
              <a:rPr lang="it-IT" b="1" dirty="0"/>
              <a:t>al momento attuale dei primi </a:t>
            </a:r>
            <a:r>
              <a:rPr lang="it-IT" b="1" i="1" dirty="0"/>
              <a:t>possibili</a:t>
            </a:r>
            <a:r>
              <a:rPr lang="it-IT" b="1" dirty="0"/>
              <a:t> effetti negativi sul benessere del personale</a:t>
            </a:r>
            <a:r>
              <a:rPr lang="it-IT" dirty="0"/>
              <a:t>, particolare attenzione è stata posta ad una </a:t>
            </a:r>
            <a:r>
              <a:rPr lang="it-IT" i="1" dirty="0"/>
              <a:t>programmazione di iniziative d’intervento</a:t>
            </a:r>
            <a:r>
              <a:rPr lang="it-IT" dirty="0"/>
              <a:t>, con i seguenti vantaggi attesi attraverso una </a:t>
            </a:r>
            <a:r>
              <a:rPr lang="it-IT" b="1" i="1" dirty="0"/>
              <a:t>azione di </a:t>
            </a:r>
            <a:r>
              <a:rPr lang="it-IT" b="1" i="1" dirty="0" err="1" smtClean="0"/>
              <a:t>coaching</a:t>
            </a:r>
            <a:r>
              <a:rPr lang="it-IT" b="1" i="1" dirty="0" smtClean="0"/>
              <a:t> </a:t>
            </a:r>
            <a:r>
              <a:rPr lang="it-IT" dirty="0" smtClean="0"/>
              <a:t>: </a:t>
            </a:r>
            <a:endParaRPr lang="it-IT" dirty="0"/>
          </a:p>
          <a:p>
            <a:pPr marL="0" indent="0" algn="just">
              <a:buNone/>
            </a:pPr>
            <a:r>
              <a:rPr lang="it-IT" b="1" i="1" dirty="0" smtClean="0">
                <a:solidFill>
                  <a:srgbClr val="FF0000"/>
                </a:solidFill>
              </a:rPr>
              <a:t>A</a:t>
            </a:r>
            <a:r>
              <a:rPr lang="it-IT" i="1" dirty="0" smtClean="0"/>
              <a:t>) </a:t>
            </a:r>
            <a:r>
              <a:rPr lang="it-IT" b="1" i="1" u="sng" dirty="0" smtClean="0"/>
              <a:t>Vantaggi </a:t>
            </a:r>
            <a:r>
              <a:rPr lang="it-IT" b="1" i="1" u="sng" dirty="0"/>
              <a:t>per i </a:t>
            </a:r>
            <a:r>
              <a:rPr lang="it-IT" b="1" i="1" u="sng" dirty="0" smtClean="0"/>
              <a:t>lavoratori</a:t>
            </a:r>
            <a:r>
              <a:rPr lang="it-IT" dirty="0"/>
              <a:t> </a:t>
            </a:r>
            <a:endParaRPr lang="it-IT" dirty="0" smtClean="0"/>
          </a:p>
          <a:p>
            <a:pPr marL="0" indent="0" algn="just">
              <a:buNone/>
            </a:pPr>
            <a:r>
              <a:rPr lang="it-IT" b="1" i="1" dirty="0" smtClean="0">
                <a:solidFill>
                  <a:srgbClr val="FF0000"/>
                </a:solidFill>
              </a:rPr>
              <a:t>B</a:t>
            </a:r>
            <a:r>
              <a:rPr lang="it-IT" dirty="0" smtClean="0"/>
              <a:t>) </a:t>
            </a:r>
            <a:r>
              <a:rPr lang="it-IT" b="1" i="1" u="sng" dirty="0" smtClean="0"/>
              <a:t>Vantaggi </a:t>
            </a:r>
            <a:r>
              <a:rPr lang="it-IT" b="1" i="1" u="sng" dirty="0"/>
              <a:t>per i responsabili di Unità </a:t>
            </a:r>
            <a:r>
              <a:rPr lang="it-IT" b="1" i="1" u="sng" dirty="0" smtClean="0"/>
              <a:t>operativa</a:t>
            </a:r>
            <a:r>
              <a:rPr lang="it-IT" dirty="0" smtClean="0"/>
              <a:t>                                                                  </a:t>
            </a:r>
            <a:endParaRPr lang="it-IT" dirty="0"/>
          </a:p>
          <a:p>
            <a:pPr marL="742950" indent="-742950" algn="just">
              <a:buAutoNum type="arabicParenR"/>
            </a:pPr>
            <a:endParaRPr lang="en-US" dirty="0">
              <a:latin typeface="Titillium Web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None/>
            </a:pPr>
            <a:endParaRPr lang="it-IT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2" descr="Territorio della ASL Roma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91" y="5309808"/>
            <a:ext cx="985343" cy="86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isualizza immagine di 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83" y="1486383"/>
            <a:ext cx="2079503" cy="55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1956586" y="6301344"/>
            <a:ext cx="7041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E. Scalise</a:t>
            </a:r>
            <a:r>
              <a:rPr lang="it-IT" sz="2400" dirty="0"/>
              <a:t>*, </a:t>
            </a:r>
            <a:r>
              <a:rPr lang="it-IT" sz="2400" b="1" dirty="0"/>
              <a:t>G.B.A. Corea</a:t>
            </a:r>
            <a:r>
              <a:rPr lang="it-IT" sz="2400" dirty="0"/>
              <a:t>**, </a:t>
            </a:r>
            <a:r>
              <a:rPr lang="it-IT" sz="2400" b="1" dirty="0"/>
              <a:t>D. Sgroi</a:t>
            </a:r>
            <a:r>
              <a:rPr lang="it-IT" sz="2400" dirty="0"/>
              <a:t>***, </a:t>
            </a:r>
            <a:r>
              <a:rPr lang="it-IT" sz="2400" b="1" dirty="0"/>
              <a:t>F. Milito</a:t>
            </a:r>
            <a:r>
              <a:rPr lang="it-IT" sz="2400" dirty="0"/>
              <a:t>****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81424" y="1619193"/>
            <a:ext cx="6602818" cy="55771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Progetto: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risultati attesi                (1/3)</a:t>
            </a:r>
            <a:endParaRPr lang="it-IT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71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Visualizza immagine di 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3" b="31689"/>
          <a:stretch/>
        </p:blipFill>
        <p:spPr bwMode="auto">
          <a:xfrm>
            <a:off x="1279634" y="1102984"/>
            <a:ext cx="2263795" cy="107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72141" y="2423410"/>
            <a:ext cx="11568406" cy="36314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b="1" i="1" dirty="0" smtClean="0">
                <a:solidFill>
                  <a:srgbClr val="FF0000"/>
                </a:solidFill>
              </a:rPr>
              <a:t>A</a:t>
            </a:r>
            <a:r>
              <a:rPr lang="it-IT" i="1" dirty="0" smtClean="0"/>
              <a:t>) </a:t>
            </a:r>
            <a:r>
              <a:rPr lang="it-IT" b="1" i="1" u="sng" dirty="0" smtClean="0"/>
              <a:t>Vantaggi </a:t>
            </a:r>
            <a:r>
              <a:rPr lang="it-IT" b="1" i="1" u="sng" dirty="0"/>
              <a:t>per i </a:t>
            </a:r>
            <a:r>
              <a:rPr lang="it-IT" b="1" i="1" u="sng" dirty="0" smtClean="0"/>
              <a:t>lavoratori</a:t>
            </a:r>
            <a:r>
              <a:rPr lang="it-IT" dirty="0"/>
              <a:t> </a:t>
            </a:r>
            <a:endParaRPr lang="it-IT" dirty="0" smtClean="0"/>
          </a:p>
          <a:p>
            <a:pPr marL="0" indent="0" algn="just">
              <a:buFontTx/>
              <a:buChar char="-"/>
            </a:pPr>
            <a:r>
              <a:rPr lang="it-IT" dirty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A.1</a:t>
            </a:r>
            <a:r>
              <a:rPr lang="it-IT" dirty="0" smtClean="0"/>
              <a:t>) Interventi </a:t>
            </a:r>
            <a:r>
              <a:rPr lang="it-IT" dirty="0"/>
              <a:t>nelle </a:t>
            </a:r>
            <a:r>
              <a:rPr lang="it-IT" u="sng" dirty="0"/>
              <a:t>dinamiche relazionali ed emotive</a:t>
            </a:r>
            <a:r>
              <a:rPr lang="it-IT" dirty="0"/>
              <a:t>, </a:t>
            </a:r>
            <a:r>
              <a:rPr lang="it-IT" dirty="0" smtClean="0"/>
              <a:t>affinché sia sviluppata la </a:t>
            </a:r>
            <a:r>
              <a:rPr lang="it-IT" b="1" i="1" dirty="0" smtClean="0"/>
              <a:t>consapevolezza </a:t>
            </a:r>
            <a:r>
              <a:rPr lang="it-IT" b="1" i="1" dirty="0"/>
              <a:t>del cambiamento</a:t>
            </a:r>
            <a:r>
              <a:rPr lang="it-IT" dirty="0"/>
              <a:t>, </a:t>
            </a:r>
            <a:r>
              <a:rPr lang="it-IT" b="1" i="1" dirty="0"/>
              <a:t>motivazione</a:t>
            </a:r>
            <a:r>
              <a:rPr lang="it-IT" b="1" dirty="0"/>
              <a:t> </a:t>
            </a:r>
            <a:r>
              <a:rPr lang="it-IT" dirty="0"/>
              <a:t>ed </a:t>
            </a:r>
            <a:r>
              <a:rPr lang="it-IT" b="1" i="1" dirty="0"/>
              <a:t>autonomia</a:t>
            </a:r>
            <a:r>
              <a:rPr lang="it-IT" dirty="0"/>
              <a:t> nell’utilizzo delle proprie risorse.                             </a:t>
            </a:r>
          </a:p>
          <a:p>
            <a:pPr marL="0" indent="0" algn="just">
              <a:buNone/>
            </a:pPr>
            <a:r>
              <a:rPr lang="it-IT" dirty="0" smtClean="0"/>
              <a:t>- </a:t>
            </a:r>
            <a:r>
              <a:rPr lang="it-IT" b="1" dirty="0" smtClean="0">
                <a:solidFill>
                  <a:srgbClr val="FF0000"/>
                </a:solidFill>
              </a:rPr>
              <a:t>A.2</a:t>
            </a:r>
            <a:r>
              <a:rPr lang="it-IT" dirty="0" smtClean="0"/>
              <a:t>) Incremento </a:t>
            </a:r>
            <a:r>
              <a:rPr lang="it-IT" dirty="0"/>
              <a:t>della possibilità di raggiungere i propri obiettivi </a:t>
            </a:r>
            <a:r>
              <a:rPr lang="it-IT" dirty="0" smtClean="0"/>
              <a:t>di crescita </a:t>
            </a:r>
            <a:r>
              <a:rPr lang="it-IT" dirty="0"/>
              <a:t>personale, basati </a:t>
            </a:r>
            <a:r>
              <a:rPr lang="it-IT" dirty="0" err="1"/>
              <a:t>sull’</a:t>
            </a:r>
            <a:r>
              <a:rPr lang="it-IT" i="1" u="sng" dirty="0" err="1"/>
              <a:t>action</a:t>
            </a:r>
            <a:r>
              <a:rPr lang="it-IT" i="1" u="sng" dirty="0"/>
              <a:t> </a:t>
            </a:r>
            <a:r>
              <a:rPr lang="it-IT" i="1" u="sng" dirty="0" err="1"/>
              <a:t>learning</a:t>
            </a:r>
            <a:r>
              <a:rPr lang="it-IT" i="1" dirty="0"/>
              <a:t> </a:t>
            </a:r>
            <a:r>
              <a:rPr lang="it-IT" dirty="0" smtClean="0"/>
              <a:t>centrati </a:t>
            </a:r>
            <a:r>
              <a:rPr lang="it-IT" dirty="0"/>
              <a:t>sulla </a:t>
            </a:r>
            <a:r>
              <a:rPr lang="it-IT" b="1" dirty="0"/>
              <a:t>persona nella sua totalità</a:t>
            </a:r>
            <a:r>
              <a:rPr lang="it-IT" dirty="0"/>
              <a:t>, fatta di </a:t>
            </a:r>
            <a:r>
              <a:rPr lang="it-IT" b="1" i="1" dirty="0"/>
              <a:t>aspirazioni</a:t>
            </a:r>
            <a:r>
              <a:rPr lang="it-IT" dirty="0"/>
              <a:t>, </a:t>
            </a:r>
            <a:r>
              <a:rPr lang="it-IT" b="1" i="1" dirty="0"/>
              <a:t>valori</a:t>
            </a:r>
            <a:r>
              <a:rPr lang="it-IT" dirty="0"/>
              <a:t> ed </a:t>
            </a:r>
            <a:r>
              <a:rPr lang="it-IT" b="1" i="1" dirty="0"/>
              <a:t>obiettivi personali</a:t>
            </a:r>
            <a:r>
              <a:rPr lang="it-IT" dirty="0"/>
              <a:t>. </a:t>
            </a:r>
          </a:p>
          <a:p>
            <a:pPr marL="742950" indent="-742950" algn="just">
              <a:buAutoNum type="arabicParenR"/>
            </a:pPr>
            <a:endParaRPr lang="en-US" dirty="0">
              <a:latin typeface="Titillium Web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None/>
            </a:pPr>
            <a:endParaRPr lang="it-IT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4" descr="Visualizza immagine di 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83" y="1486383"/>
            <a:ext cx="2079503" cy="55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1956586" y="6301344"/>
            <a:ext cx="7041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E. Scalise</a:t>
            </a:r>
            <a:r>
              <a:rPr lang="it-IT" sz="2400" dirty="0"/>
              <a:t>*, </a:t>
            </a:r>
            <a:r>
              <a:rPr lang="it-IT" sz="2400" b="1" dirty="0"/>
              <a:t>G.B.A. Corea</a:t>
            </a:r>
            <a:r>
              <a:rPr lang="it-IT" sz="2400" dirty="0"/>
              <a:t>**, </a:t>
            </a:r>
            <a:r>
              <a:rPr lang="it-IT" sz="2400" b="1" dirty="0"/>
              <a:t>D. Sgroi</a:t>
            </a:r>
            <a:r>
              <a:rPr lang="it-IT" sz="2400" dirty="0"/>
              <a:t>***, </a:t>
            </a:r>
            <a:r>
              <a:rPr lang="it-IT" sz="2400" b="1" dirty="0"/>
              <a:t>F. Milito</a:t>
            </a:r>
            <a:r>
              <a:rPr lang="it-IT" sz="2400" dirty="0"/>
              <a:t>****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81424" y="1619193"/>
            <a:ext cx="6602818" cy="55771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Progetto:</a:t>
            </a:r>
            <a:r>
              <a:rPr lang="it-IT" sz="3200" dirty="0"/>
              <a:t> </a:t>
            </a:r>
            <a:r>
              <a:rPr lang="it-IT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risultati attesi               (2/3)</a:t>
            </a:r>
            <a:endParaRPr lang="it-IT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26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Visualizza immagine di 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3" b="31689"/>
          <a:stretch/>
        </p:blipFill>
        <p:spPr bwMode="auto">
          <a:xfrm>
            <a:off x="1279634" y="1102984"/>
            <a:ext cx="2263795" cy="107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87081" y="2661355"/>
            <a:ext cx="11568406" cy="36314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b="1" i="1" dirty="0">
                <a:solidFill>
                  <a:srgbClr val="FF0000"/>
                </a:solidFill>
              </a:rPr>
              <a:t>B</a:t>
            </a:r>
            <a:r>
              <a:rPr lang="it-IT" dirty="0"/>
              <a:t>) </a:t>
            </a:r>
            <a:r>
              <a:rPr lang="it-IT" b="1" i="1" u="sng" dirty="0"/>
              <a:t>Vantaggi per i responsabili di Unità operativa</a:t>
            </a:r>
            <a:r>
              <a:rPr lang="it-IT" dirty="0"/>
              <a:t>                                                                  </a:t>
            </a:r>
          </a:p>
          <a:p>
            <a:pPr marL="0" indent="0" algn="just">
              <a:buNone/>
            </a:pPr>
            <a:r>
              <a:rPr lang="it-IT" dirty="0" smtClean="0"/>
              <a:t>- </a:t>
            </a:r>
            <a:r>
              <a:rPr lang="it-IT" b="1" dirty="0" smtClean="0">
                <a:solidFill>
                  <a:srgbClr val="FF0000"/>
                </a:solidFill>
              </a:rPr>
              <a:t>B.1</a:t>
            </a:r>
            <a:r>
              <a:rPr lang="it-IT" dirty="0" smtClean="0"/>
              <a:t>) </a:t>
            </a:r>
            <a:r>
              <a:rPr lang="it-IT" b="1" dirty="0"/>
              <a:t>U</a:t>
            </a:r>
            <a:r>
              <a:rPr lang="it-IT" b="1" dirty="0" smtClean="0"/>
              <a:t>so </a:t>
            </a:r>
            <a:r>
              <a:rPr lang="it-IT" b="1" dirty="0"/>
              <a:t>della leadership situazionale </a:t>
            </a:r>
            <a:r>
              <a:rPr lang="it-IT" dirty="0"/>
              <a:t>nel guidare i propri collaboratori verso la </a:t>
            </a:r>
            <a:r>
              <a:rPr lang="it-IT" b="1" i="1" dirty="0"/>
              <a:t>crescita</a:t>
            </a:r>
            <a:r>
              <a:rPr lang="it-IT" dirty="0"/>
              <a:t> e l’</a:t>
            </a:r>
            <a:r>
              <a:rPr lang="it-IT" b="1" i="1" dirty="0"/>
              <a:t>autonomia</a:t>
            </a:r>
            <a:r>
              <a:rPr lang="it-IT" dirty="0"/>
              <a:t> coniugando maggiore corrispondenza tra </a:t>
            </a:r>
            <a:r>
              <a:rPr lang="it-IT" i="1" u="sng" dirty="0"/>
              <a:t>obiettivi individuali</a:t>
            </a:r>
            <a:r>
              <a:rPr lang="it-IT" i="1" dirty="0"/>
              <a:t> </a:t>
            </a:r>
            <a:r>
              <a:rPr lang="it-IT" dirty="0"/>
              <a:t>ed </a:t>
            </a:r>
            <a:r>
              <a:rPr lang="it-IT" i="1" u="sng" dirty="0"/>
              <a:t>obiettivi aziendali</a:t>
            </a:r>
            <a:r>
              <a:rPr lang="it-IT" dirty="0"/>
              <a:t>;                 </a:t>
            </a:r>
          </a:p>
          <a:p>
            <a:pPr marL="0" indent="0" algn="just">
              <a:buNone/>
            </a:pPr>
            <a:r>
              <a:rPr lang="it-IT" dirty="0"/>
              <a:t>- </a:t>
            </a:r>
            <a:r>
              <a:rPr lang="it-IT" b="1" dirty="0" smtClean="0">
                <a:solidFill>
                  <a:srgbClr val="FF0000"/>
                </a:solidFill>
              </a:rPr>
              <a:t>B.2</a:t>
            </a:r>
            <a:r>
              <a:rPr lang="it-IT" dirty="0" smtClean="0"/>
              <a:t>) </a:t>
            </a:r>
            <a:r>
              <a:rPr lang="it-IT" b="1" dirty="0" smtClean="0"/>
              <a:t>Best </a:t>
            </a:r>
            <a:r>
              <a:rPr lang="it-IT" b="1" dirty="0" err="1"/>
              <a:t>practices</a:t>
            </a:r>
            <a:r>
              <a:rPr lang="it-IT" b="1" dirty="0"/>
              <a:t> </a:t>
            </a:r>
            <a:r>
              <a:rPr lang="it-IT" dirty="0"/>
              <a:t>tra gli stessi lavoratori, </a:t>
            </a:r>
            <a:r>
              <a:rPr lang="it-IT" dirty="0" smtClean="0"/>
              <a:t>mediante </a:t>
            </a:r>
            <a:r>
              <a:rPr lang="it-IT" dirty="0"/>
              <a:t>metodologie basate sul coinvolgimento attivo su più livelli, creano così facendo le condizioni di un </a:t>
            </a:r>
            <a:r>
              <a:rPr lang="it-IT" b="1" dirty="0"/>
              <a:t>consapevole </a:t>
            </a:r>
            <a:r>
              <a:rPr lang="it-IT" b="1" dirty="0" smtClean="0"/>
              <a:t>benessere</a:t>
            </a:r>
            <a:r>
              <a:rPr lang="it-IT" dirty="0" smtClean="0"/>
              <a:t>.</a:t>
            </a:r>
            <a:endParaRPr lang="en-US" dirty="0">
              <a:latin typeface="Titillium Web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None/>
            </a:pPr>
            <a:endParaRPr lang="it-IT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4" descr="Visualizza immagine di 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83" y="1486383"/>
            <a:ext cx="2079503" cy="55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1956586" y="6301344"/>
            <a:ext cx="7041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E. Scalise</a:t>
            </a:r>
            <a:r>
              <a:rPr lang="it-IT" sz="2400" dirty="0"/>
              <a:t>*, </a:t>
            </a:r>
            <a:r>
              <a:rPr lang="it-IT" sz="2400" b="1" dirty="0"/>
              <a:t>G.B.A. Corea</a:t>
            </a:r>
            <a:r>
              <a:rPr lang="it-IT" sz="2400" dirty="0"/>
              <a:t>**, </a:t>
            </a:r>
            <a:r>
              <a:rPr lang="it-IT" sz="2400" b="1" dirty="0"/>
              <a:t>D. Sgroi</a:t>
            </a:r>
            <a:r>
              <a:rPr lang="it-IT" sz="2400" dirty="0"/>
              <a:t>***, </a:t>
            </a:r>
            <a:r>
              <a:rPr lang="it-IT" sz="2400" b="1" dirty="0"/>
              <a:t>F. Milito</a:t>
            </a:r>
            <a:r>
              <a:rPr lang="it-IT" sz="2400" dirty="0"/>
              <a:t>****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81424" y="1619193"/>
            <a:ext cx="6602818" cy="55771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Progetto:</a:t>
            </a:r>
            <a:r>
              <a:rPr lang="it-IT" sz="3200" dirty="0"/>
              <a:t> </a:t>
            </a:r>
            <a:r>
              <a:rPr lang="it-IT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risultati attesi               (3/3)</a:t>
            </a:r>
            <a:endParaRPr lang="it-IT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4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Visualizza immagine di 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3" b="31689"/>
          <a:stretch/>
        </p:blipFill>
        <p:spPr bwMode="auto">
          <a:xfrm>
            <a:off x="1279634" y="1102984"/>
            <a:ext cx="2263795" cy="107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87081" y="2661355"/>
            <a:ext cx="11568406" cy="36314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it-IT" b="1" dirty="0">
                <a:latin typeface="Arial" panose="020B0604020202020204" pitchFamily="34" charset="0"/>
                <a:ea typeface="Times New Roman" panose="02020603050405020304" pitchFamily="18" charset="0"/>
              </a:rPr>
              <a:t>formazione aziendale </a:t>
            </a:r>
            <a:r>
              <a:rPr lang="it-IT" i="1" u="sng" dirty="0">
                <a:latin typeface="Arial" panose="020B0604020202020204" pitchFamily="34" charset="0"/>
                <a:ea typeface="Times New Roman" panose="02020603050405020304" pitchFamily="18" charset="0"/>
              </a:rPr>
              <a:t>associata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 ad una azione di </a:t>
            </a:r>
            <a:r>
              <a:rPr lang="it-IT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coaching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migliora: </a:t>
            </a:r>
          </a:p>
          <a:p>
            <a:pPr algn="just"/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le </a:t>
            </a:r>
            <a:r>
              <a:rPr lang="it-IT" b="1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competence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i="1" dirty="0">
                <a:latin typeface="Arial" panose="020B0604020202020204" pitchFamily="34" charset="0"/>
                <a:ea typeface="Times New Roman" panose="02020603050405020304" pitchFamily="18" charset="0"/>
              </a:rPr>
              <a:t>individuali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 e di </a:t>
            </a:r>
            <a:r>
              <a:rPr lang="it-IT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gruppo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endParaRPr lang="it-IT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it-IT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riduce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le </a:t>
            </a:r>
            <a:r>
              <a:rPr lang="it-IT" b="1" dirty="0">
                <a:latin typeface="Arial" panose="020B0604020202020204" pitchFamily="34" charset="0"/>
                <a:ea typeface="Times New Roman" panose="02020603050405020304" pitchFamily="18" charset="0"/>
              </a:rPr>
              <a:t>resistenze al cambiamento 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agendo sulle </a:t>
            </a:r>
            <a:r>
              <a:rPr lang="it-IT" i="1" u="sng" dirty="0">
                <a:latin typeface="Arial" panose="020B0604020202020204" pitchFamily="34" charset="0"/>
                <a:ea typeface="Times New Roman" panose="02020603050405020304" pitchFamily="18" charset="0"/>
              </a:rPr>
              <a:t>motivazioni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 e sulle </a:t>
            </a:r>
            <a:r>
              <a:rPr lang="it-IT" i="1" u="sng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responsabilità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it-IT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4" descr="Visualizza immagine di 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83" y="1486383"/>
            <a:ext cx="2079503" cy="55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1956586" y="6301344"/>
            <a:ext cx="7041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E. Scalise</a:t>
            </a:r>
            <a:r>
              <a:rPr lang="it-IT" sz="2400" dirty="0"/>
              <a:t>*, </a:t>
            </a:r>
            <a:r>
              <a:rPr lang="it-IT" sz="2400" b="1" dirty="0"/>
              <a:t>G.B.A. Corea</a:t>
            </a:r>
            <a:r>
              <a:rPr lang="it-IT" sz="2400" dirty="0"/>
              <a:t>**, </a:t>
            </a:r>
            <a:r>
              <a:rPr lang="it-IT" sz="2400" b="1" dirty="0"/>
              <a:t>D. Sgroi</a:t>
            </a:r>
            <a:r>
              <a:rPr lang="it-IT" sz="2400" dirty="0"/>
              <a:t>***, </a:t>
            </a:r>
            <a:r>
              <a:rPr lang="it-IT" sz="2400" b="1" dirty="0"/>
              <a:t>F. Milito</a:t>
            </a:r>
            <a:r>
              <a:rPr lang="it-IT" sz="2400" dirty="0"/>
              <a:t>****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81424" y="1619193"/>
            <a:ext cx="6602818" cy="55771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Progetto:</a:t>
            </a:r>
            <a:r>
              <a:rPr lang="it-IT" sz="3200" dirty="0"/>
              <a:t> </a:t>
            </a:r>
            <a:r>
              <a:rPr lang="it-IT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strumento d’intervento             </a:t>
            </a:r>
            <a:endParaRPr lang="it-IT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8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Visualizza immagine di 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3" b="31689"/>
          <a:stretch/>
        </p:blipFill>
        <p:spPr bwMode="auto">
          <a:xfrm>
            <a:off x="1279634" y="1102984"/>
            <a:ext cx="2263795" cy="107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87081" y="2661355"/>
            <a:ext cx="11568406" cy="3631427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L’obiettivo 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finale 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è ottenere lo </a:t>
            </a:r>
            <a:r>
              <a:rPr lang="it-IT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sviluppo </a:t>
            </a:r>
            <a:r>
              <a:rPr lang="it-IT" b="1" dirty="0">
                <a:latin typeface="Arial" panose="020B0604020202020204" pitchFamily="34" charset="0"/>
                <a:ea typeface="Times New Roman" panose="02020603050405020304" pitchFamily="18" charset="0"/>
              </a:rPr>
              <a:t>organizzativo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, associato a </a:t>
            </a:r>
            <a:r>
              <a:rPr lang="it-IT" i="1" dirty="0">
                <a:latin typeface="Arial" panose="020B0604020202020204" pitchFamily="34" charset="0"/>
                <a:ea typeface="Times New Roman" panose="02020603050405020304" pitchFamily="18" charset="0"/>
              </a:rPr>
              <a:t>conseguenze positive 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sul </a:t>
            </a:r>
            <a:r>
              <a:rPr lang="it-IT" b="1" dirty="0">
                <a:latin typeface="Arial" panose="020B0604020202020204" pitchFamily="34" charset="0"/>
                <a:ea typeface="Times New Roman" panose="02020603050405020304" pitchFamily="18" charset="0"/>
              </a:rPr>
              <a:t>benessere</a:t>
            </a:r>
            <a:r>
              <a:rPr lang="it-IT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b="1" dirty="0">
                <a:latin typeface="Arial" panose="020B0604020202020204" pitchFamily="34" charset="0"/>
                <a:ea typeface="Times New Roman" panose="02020603050405020304" pitchFamily="18" charset="0"/>
              </a:rPr>
              <a:t>lavorativo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 del personale interessato. </a:t>
            </a:r>
          </a:p>
          <a:p>
            <a:pPr algn="just"/>
            <a:endParaRPr lang="it-IT" dirty="0">
              <a:latin typeface="Arial" panose="020B0604020202020204" pitchFamily="34" charset="0"/>
            </a:endParaRPr>
          </a:p>
          <a:p>
            <a:pPr algn="just"/>
            <a:r>
              <a:rPr lang="it-IT" dirty="0">
                <a:latin typeface="Arial" panose="020B0604020202020204" pitchFamily="34" charset="0"/>
              </a:rPr>
              <a:t>Aspetti che, </a:t>
            </a:r>
            <a:r>
              <a:rPr lang="it-IT" dirty="0" smtClean="0">
                <a:latin typeface="Arial" panose="020B0604020202020204" pitchFamily="34" charset="0"/>
              </a:rPr>
              <a:t>agiscono </a:t>
            </a:r>
            <a:r>
              <a:rPr lang="it-IT" i="1" dirty="0" smtClean="0">
                <a:latin typeface="Arial" panose="020B0604020202020204" pitchFamily="34" charset="0"/>
              </a:rPr>
              <a:t>positivamente</a:t>
            </a:r>
            <a:r>
              <a:rPr lang="it-IT" dirty="0" smtClean="0">
                <a:latin typeface="Arial" panose="020B0604020202020204" pitchFamily="34" charset="0"/>
              </a:rPr>
              <a:t> anche nelle </a:t>
            </a:r>
            <a:r>
              <a:rPr lang="it-IT" i="1" dirty="0">
                <a:latin typeface="Arial" panose="020B0604020202020204" pitchFamily="34" charset="0"/>
              </a:rPr>
              <a:t>dinamiche relazionali </a:t>
            </a:r>
            <a:r>
              <a:rPr lang="it-IT" dirty="0" smtClean="0">
                <a:latin typeface="Arial" panose="020B0604020202020204" pitchFamily="34" charset="0"/>
              </a:rPr>
              <a:t>con l’</a:t>
            </a:r>
            <a:r>
              <a:rPr lang="it-IT" b="1" dirty="0" smtClean="0">
                <a:latin typeface="Arial" panose="020B0604020202020204" pitchFamily="34" charset="0"/>
              </a:rPr>
              <a:t>utenza</a:t>
            </a:r>
            <a:r>
              <a:rPr lang="it-IT" dirty="0">
                <a:latin typeface="Arial" panose="020B0604020202020204" pitchFamily="34" charset="0"/>
              </a:rPr>
              <a:t>, in questo </a:t>
            </a:r>
            <a:r>
              <a:rPr lang="it-IT" i="1" u="sng" dirty="0" smtClean="0">
                <a:latin typeface="Arial" panose="020B0604020202020204" pitchFamily="34" charset="0"/>
              </a:rPr>
              <a:t>contesto sociale sensibile</a:t>
            </a:r>
            <a:r>
              <a:rPr lang="it-IT" dirty="0" smtClean="0">
                <a:latin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</a:rPr>
              <a:t>al concetto di salute </a:t>
            </a:r>
            <a:r>
              <a:rPr lang="it-IT" dirty="0" smtClean="0">
                <a:latin typeface="Arial" panose="020B0604020202020204" pitchFamily="34" charset="0"/>
              </a:rPr>
              <a:t>(v. </a:t>
            </a:r>
            <a:r>
              <a:rPr lang="it-IT" i="1" dirty="0" smtClean="0">
                <a:latin typeface="Arial" panose="020B0604020202020204" pitchFamily="34" charset="0"/>
              </a:rPr>
              <a:t>No </a:t>
            </a:r>
            <a:r>
              <a:rPr lang="it-IT" i="1" dirty="0" err="1" smtClean="0">
                <a:latin typeface="Arial" panose="020B0604020202020204" pitchFamily="34" charset="0"/>
              </a:rPr>
              <a:t>vax</a:t>
            </a:r>
            <a:r>
              <a:rPr lang="it-IT" dirty="0" smtClean="0">
                <a:latin typeface="Arial" panose="020B0604020202020204" pitchFamily="34" charset="0"/>
              </a:rPr>
              <a:t>) ed </a:t>
            </a:r>
            <a:r>
              <a:rPr lang="it-IT" dirty="0">
                <a:latin typeface="Arial" panose="020B0604020202020204" pitchFamily="34" charset="0"/>
              </a:rPr>
              <a:t>ai rapporti con i </a:t>
            </a:r>
            <a:r>
              <a:rPr lang="it-IT" b="1" dirty="0">
                <a:latin typeface="Arial" panose="020B0604020202020204" pitchFamily="34" charset="0"/>
              </a:rPr>
              <a:t>lavoratori d</a:t>
            </a:r>
            <a:r>
              <a:rPr lang="it-IT" b="1" dirty="0" smtClean="0">
                <a:latin typeface="Arial" panose="020B0604020202020204" pitchFamily="34" charset="0"/>
              </a:rPr>
              <a:t>elle </a:t>
            </a:r>
            <a:r>
              <a:rPr lang="it-IT" b="1" dirty="0">
                <a:latin typeface="Arial" panose="020B0604020202020204" pitchFamily="34" charset="0"/>
              </a:rPr>
              <a:t>strutture </a:t>
            </a:r>
            <a:r>
              <a:rPr lang="it-IT" b="1" dirty="0" smtClean="0">
                <a:latin typeface="Arial" panose="020B0604020202020204" pitchFamily="34" charset="0"/>
              </a:rPr>
              <a:t>sanitarie</a:t>
            </a:r>
            <a:r>
              <a:rPr lang="it-IT" dirty="0" smtClean="0">
                <a:latin typeface="Arial" panose="020B0604020202020204" pitchFamily="34" charset="0"/>
              </a:rPr>
              <a:t>, specialmente se </a:t>
            </a:r>
            <a:r>
              <a:rPr lang="it-IT" b="1" dirty="0" smtClean="0">
                <a:latin typeface="Arial" panose="020B0604020202020204" pitchFamily="34" charset="0"/>
              </a:rPr>
              <a:t>a contatto con l’utenza </a:t>
            </a:r>
            <a:r>
              <a:rPr lang="it-IT" dirty="0" smtClean="0">
                <a:latin typeface="Arial" panose="020B0604020202020204" pitchFamily="34" charset="0"/>
              </a:rPr>
              <a:t>(v. </a:t>
            </a:r>
            <a:r>
              <a:rPr lang="it-IT" i="1" dirty="0" smtClean="0">
                <a:latin typeface="Arial" panose="020B0604020202020204" pitchFamily="34" charset="0"/>
              </a:rPr>
              <a:t>Pronto Soccorso</a:t>
            </a:r>
            <a:r>
              <a:rPr lang="it-IT" dirty="0" smtClean="0">
                <a:latin typeface="Arial" panose="020B0604020202020204" pitchFamily="34" charset="0"/>
              </a:rPr>
              <a:t>).</a:t>
            </a:r>
            <a:endParaRPr lang="it-IT" dirty="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it-IT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4" descr="Visualizza immagine di 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83" y="1486383"/>
            <a:ext cx="2079503" cy="55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1956586" y="6301344"/>
            <a:ext cx="7041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E. Scalise</a:t>
            </a:r>
            <a:r>
              <a:rPr lang="it-IT" sz="2400" dirty="0"/>
              <a:t>*, </a:t>
            </a:r>
            <a:r>
              <a:rPr lang="it-IT" sz="2400" b="1" dirty="0"/>
              <a:t>G.B.A. Corea</a:t>
            </a:r>
            <a:r>
              <a:rPr lang="it-IT" sz="2400" dirty="0"/>
              <a:t>**, </a:t>
            </a:r>
            <a:r>
              <a:rPr lang="it-IT" sz="2400" b="1" dirty="0"/>
              <a:t>D. Sgroi</a:t>
            </a:r>
            <a:r>
              <a:rPr lang="it-IT" sz="2400" dirty="0"/>
              <a:t>***, </a:t>
            </a:r>
            <a:r>
              <a:rPr lang="it-IT" sz="2400" b="1" dirty="0"/>
              <a:t>F. Milito</a:t>
            </a:r>
            <a:r>
              <a:rPr lang="it-IT" sz="2400" dirty="0"/>
              <a:t>****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81424" y="1619193"/>
            <a:ext cx="6602818" cy="55771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Progetto: </a:t>
            </a:r>
            <a:r>
              <a:rPr lang="it-IT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conclusioni</a:t>
            </a:r>
            <a:endParaRPr lang="it-IT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0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60729" y="1576895"/>
            <a:ext cx="5075377" cy="55771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Contesto territoriale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erritorio della ASL Roma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51" y="1852115"/>
            <a:ext cx="3950756" cy="345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466204" y="1327866"/>
            <a:ext cx="2633408" cy="639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Comune di Roma</a:t>
            </a:r>
            <a:endParaRPr lang="it-IT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74604" y="5213350"/>
            <a:ext cx="2791810" cy="52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Comune di Fiumicino</a:t>
            </a:r>
            <a:endParaRPr lang="it-IT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6125" y="4960143"/>
            <a:ext cx="362980" cy="24173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3099612" y="2327221"/>
            <a:ext cx="362980" cy="24173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099612" y="2062576"/>
            <a:ext cx="362980" cy="2417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3099612" y="1797931"/>
            <a:ext cx="362980" cy="24173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099612" y="1530488"/>
            <a:ext cx="362980" cy="2417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Picture 2" descr="Visualizza immagine di 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3" b="31689"/>
          <a:stretch/>
        </p:blipFill>
        <p:spPr bwMode="auto">
          <a:xfrm>
            <a:off x="3916287" y="1169960"/>
            <a:ext cx="2263795" cy="107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3643239" y="1922029"/>
            <a:ext cx="107105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                                                      </a:t>
            </a:r>
          </a:p>
          <a:p>
            <a:r>
              <a:rPr lang="it-IT" sz="2000" dirty="0" smtClean="0"/>
              <a:t>L’ Azienda </a:t>
            </a:r>
            <a:r>
              <a:rPr lang="it-IT" sz="2000" dirty="0"/>
              <a:t>ha un ambito territoriale di </a:t>
            </a:r>
            <a:r>
              <a:rPr lang="it-IT" sz="2000" b="1" dirty="0"/>
              <a:t>517 kmq</a:t>
            </a:r>
            <a:r>
              <a:rPr lang="it-IT" sz="2000" dirty="0"/>
              <a:t>. </a:t>
            </a:r>
            <a:endParaRPr lang="it-IT" sz="2000" dirty="0" smtClean="0"/>
          </a:p>
          <a:p>
            <a:r>
              <a:rPr lang="it-IT" sz="2000" dirty="0" smtClean="0"/>
              <a:t>                che </a:t>
            </a:r>
            <a:r>
              <a:rPr lang="it-IT" sz="2000" dirty="0"/>
              <a:t>corrisponde ai Municipi X – XI – XII del </a:t>
            </a:r>
            <a:r>
              <a:rPr lang="it-IT" sz="2000" b="1" dirty="0"/>
              <a:t>Comune di Roma </a:t>
            </a:r>
            <a:r>
              <a:rPr lang="it-IT" sz="2000" dirty="0"/>
              <a:t>e </a:t>
            </a:r>
            <a:r>
              <a:rPr lang="it-IT" sz="2000" dirty="0" smtClean="0"/>
              <a:t> </a:t>
            </a:r>
          </a:p>
          <a:p>
            <a:r>
              <a:rPr lang="it-IT" sz="2000" dirty="0" smtClean="0"/>
              <a:t>                                                                              al </a:t>
            </a:r>
            <a:r>
              <a:rPr lang="it-IT" sz="2000" dirty="0"/>
              <a:t>territorio del </a:t>
            </a:r>
            <a:r>
              <a:rPr lang="it-IT" sz="2000" b="1" dirty="0"/>
              <a:t>Comune di Fiumicino</a:t>
            </a:r>
            <a:r>
              <a:rPr lang="it-IT" sz="2000" dirty="0"/>
              <a:t>. </a:t>
            </a:r>
            <a:endParaRPr lang="it-IT" sz="2000" dirty="0" smtClean="0"/>
          </a:p>
          <a:p>
            <a:endParaRPr lang="it-IT" sz="800" dirty="0" smtClean="0"/>
          </a:p>
          <a:p>
            <a:r>
              <a:rPr lang="it-IT" dirty="0" smtClean="0"/>
              <a:t>           </a:t>
            </a:r>
            <a:r>
              <a:rPr lang="it-IT" sz="2000" u="sng" dirty="0" smtClean="0"/>
              <a:t>B</a:t>
            </a:r>
            <a:r>
              <a:rPr lang="it-IT" sz="2000" b="1" u="sng" dirty="0" smtClean="0"/>
              <a:t>acino </a:t>
            </a:r>
            <a:r>
              <a:rPr lang="it-IT" sz="2000" b="1" u="sng" dirty="0"/>
              <a:t>d’utenza </a:t>
            </a:r>
            <a:r>
              <a:rPr lang="it-IT" sz="2000" dirty="0" smtClean="0"/>
              <a:t>:</a:t>
            </a:r>
            <a:r>
              <a:rPr lang="it-IT" sz="2000" b="1" dirty="0" smtClean="0"/>
              <a:t> 605.534 </a:t>
            </a:r>
            <a:r>
              <a:rPr lang="it-IT" sz="2000" dirty="0"/>
              <a:t>abitanti </a:t>
            </a:r>
            <a:r>
              <a:rPr lang="it-IT" sz="1600" dirty="0"/>
              <a:t>(</a:t>
            </a:r>
            <a:r>
              <a:rPr lang="it-IT" sz="1600" i="1" dirty="0"/>
              <a:t>dato al 31/12/2020</a:t>
            </a:r>
            <a:r>
              <a:rPr lang="it-IT" sz="1600" dirty="0" smtClean="0"/>
              <a:t>)</a:t>
            </a:r>
            <a:endParaRPr lang="it-IT" sz="1600" dirty="0"/>
          </a:p>
          <a:p>
            <a:endParaRPr lang="it-IT" dirty="0"/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8783633" y="5822730"/>
            <a:ext cx="3391094" cy="709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Bilancio Sociale ASL RM3 2020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332810" y="3810370"/>
            <a:ext cx="89662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u="sng" dirty="0"/>
              <a:t>C</a:t>
            </a:r>
            <a:r>
              <a:rPr lang="it-IT" sz="2000" b="1" u="sng" dirty="0" smtClean="0"/>
              <a:t>onformazione </a:t>
            </a:r>
            <a:r>
              <a:rPr lang="it-IT" sz="2000" b="1" u="sng" dirty="0"/>
              <a:t>orografica </a:t>
            </a:r>
            <a:r>
              <a:rPr lang="it-IT" sz="2000" b="1" dirty="0" smtClean="0"/>
              <a:t>: </a:t>
            </a:r>
          </a:p>
          <a:p>
            <a:r>
              <a:rPr lang="it-IT" sz="2000" dirty="0" smtClean="0"/>
              <a:t>caratterizzata </a:t>
            </a:r>
            <a:r>
              <a:rPr lang="it-IT" sz="2000" dirty="0"/>
              <a:t>per la presenza del tratto finale del</a:t>
            </a:r>
            <a:r>
              <a:rPr lang="it-IT" sz="2000" b="1" dirty="0"/>
              <a:t> fiume Tevere </a:t>
            </a:r>
            <a:r>
              <a:rPr lang="it-IT" sz="2000" dirty="0"/>
              <a:t>e della sua </a:t>
            </a:r>
            <a:r>
              <a:rPr lang="it-IT" sz="2000" dirty="0" smtClean="0"/>
              <a:t>foce, con </a:t>
            </a:r>
            <a:r>
              <a:rPr lang="it-IT" sz="2000" dirty="0"/>
              <a:t>circa </a:t>
            </a:r>
            <a:r>
              <a:rPr lang="it-IT" sz="2000" b="1" dirty="0"/>
              <a:t>50 chilometri di costa </a:t>
            </a:r>
            <a:r>
              <a:rPr lang="it-IT" sz="2000" b="1" dirty="0" smtClean="0"/>
              <a:t>marina</a:t>
            </a:r>
            <a:r>
              <a:rPr lang="it-IT" sz="2000" dirty="0" smtClean="0"/>
              <a:t>, il </a:t>
            </a:r>
            <a:r>
              <a:rPr lang="it-IT" sz="2000" b="1" dirty="0" smtClean="0"/>
              <a:t>Porto di Fiumicino </a:t>
            </a:r>
            <a:r>
              <a:rPr lang="it-IT" sz="2000" dirty="0" smtClean="0"/>
              <a:t>ed il </a:t>
            </a:r>
            <a:r>
              <a:rPr lang="it-IT" sz="2000" b="1" dirty="0" smtClean="0"/>
              <a:t>Porto Turistico di Ostia</a:t>
            </a:r>
            <a:r>
              <a:rPr lang="it-IT" sz="2000" dirty="0"/>
              <a:t> </a:t>
            </a:r>
            <a:r>
              <a:rPr lang="it-IT" sz="2000" dirty="0" smtClean="0"/>
              <a:t>oltre a </a:t>
            </a:r>
            <a:r>
              <a:rPr lang="it-IT" sz="2000" b="1" dirty="0"/>
              <a:t>infrastrutture turistico balneari </a:t>
            </a:r>
            <a:r>
              <a:rPr lang="it-IT" sz="2000" dirty="0"/>
              <a:t>che, nei periodi estivi </a:t>
            </a:r>
            <a:r>
              <a:rPr lang="it-IT" sz="2000" dirty="0" smtClean="0"/>
              <a:t>determinano </a:t>
            </a:r>
            <a:r>
              <a:rPr lang="it-IT" sz="2000" dirty="0"/>
              <a:t>un </a:t>
            </a:r>
            <a:r>
              <a:rPr lang="it-IT" sz="2000" dirty="0" smtClean="0"/>
              <a:t>incremento delle </a:t>
            </a:r>
            <a:r>
              <a:rPr lang="it-IT" sz="2000" dirty="0"/>
              <a:t>presenze fino a circa </a:t>
            </a:r>
            <a:r>
              <a:rPr lang="it-IT" sz="2000" b="1" dirty="0"/>
              <a:t>150.000 persone</a:t>
            </a:r>
            <a:r>
              <a:rPr lang="it-IT" sz="2000" dirty="0"/>
              <a:t>.</a:t>
            </a:r>
          </a:p>
        </p:txBody>
      </p:sp>
      <p:sp>
        <p:nvSpPr>
          <p:cNvPr id="4" name="Rettangolo 3"/>
          <p:cNvSpPr/>
          <p:nvPr/>
        </p:nvSpPr>
        <p:spPr>
          <a:xfrm>
            <a:off x="74604" y="5574144"/>
            <a:ext cx="12001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L’</a:t>
            </a:r>
            <a:r>
              <a:rPr lang="it-IT" b="1" dirty="0"/>
              <a:t>A</a:t>
            </a:r>
            <a:r>
              <a:rPr lang="it-IT" b="1" dirty="0" smtClean="0"/>
              <a:t>eroporto</a:t>
            </a:r>
            <a:r>
              <a:rPr lang="it-IT" dirty="0" smtClean="0"/>
              <a:t> </a:t>
            </a:r>
            <a:r>
              <a:rPr lang="it-IT" b="1" dirty="0" smtClean="0"/>
              <a:t>intercontinentale di Fiumicino </a:t>
            </a:r>
            <a:r>
              <a:rPr lang="it-IT" dirty="0" smtClean="0"/>
              <a:t>ospita giornalmente circa </a:t>
            </a:r>
            <a:r>
              <a:rPr lang="it-IT" b="1" dirty="0" smtClean="0"/>
              <a:t>30.000 operatori</a:t>
            </a:r>
            <a:r>
              <a:rPr lang="it-IT" dirty="0" smtClean="0"/>
              <a:t>. Il traffico di persone negli ultimi anni ha registrato una media di </a:t>
            </a:r>
            <a:r>
              <a:rPr lang="it-IT" b="1" dirty="0" smtClean="0"/>
              <a:t>30 milioni </a:t>
            </a:r>
            <a:r>
              <a:rPr lang="it-IT" dirty="0" smtClean="0"/>
              <a:t>di viaggiatori l’anno.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956586" y="6301344"/>
            <a:ext cx="7041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E. Scalise</a:t>
            </a:r>
            <a:r>
              <a:rPr lang="it-IT" sz="2400" dirty="0"/>
              <a:t>*, </a:t>
            </a:r>
            <a:r>
              <a:rPr lang="it-IT" sz="2400" b="1" dirty="0"/>
              <a:t>G.B.A. Corea</a:t>
            </a:r>
            <a:r>
              <a:rPr lang="it-IT" sz="2400" dirty="0"/>
              <a:t>**, </a:t>
            </a:r>
            <a:r>
              <a:rPr lang="it-IT" sz="2400" b="1" dirty="0"/>
              <a:t>D. Sgroi</a:t>
            </a:r>
            <a:r>
              <a:rPr lang="it-IT" sz="2400" dirty="0"/>
              <a:t>***, </a:t>
            </a:r>
            <a:r>
              <a:rPr lang="it-IT" sz="2400" b="1" dirty="0"/>
              <a:t>F. Milito</a:t>
            </a:r>
            <a:r>
              <a:rPr lang="it-IT" sz="2400" dirty="0"/>
              <a:t>****</a:t>
            </a:r>
          </a:p>
        </p:txBody>
      </p:sp>
    </p:spTree>
    <p:extLst>
      <p:ext uri="{BB962C8B-B14F-4D97-AF65-F5344CB8AC3E}">
        <p14:creationId xmlns:p14="http://schemas.microsoft.com/office/powerpoint/2010/main" val="232511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15079" y="1240082"/>
            <a:ext cx="4539026" cy="55771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Concludendo…               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956586" y="6301344"/>
            <a:ext cx="7041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E. Scalise</a:t>
            </a:r>
            <a:r>
              <a:rPr lang="it-IT" sz="2400" dirty="0"/>
              <a:t>*, </a:t>
            </a:r>
            <a:r>
              <a:rPr lang="it-IT" sz="2400" b="1" dirty="0"/>
              <a:t>G.B.A. Corea</a:t>
            </a:r>
            <a:r>
              <a:rPr lang="it-IT" sz="2400" dirty="0"/>
              <a:t>**, </a:t>
            </a:r>
            <a:r>
              <a:rPr lang="it-IT" sz="2400" b="1" dirty="0"/>
              <a:t>D. Sgroi</a:t>
            </a:r>
            <a:r>
              <a:rPr lang="it-IT" sz="2400" dirty="0"/>
              <a:t>***, </a:t>
            </a:r>
            <a:r>
              <a:rPr lang="it-IT" sz="2400" b="1" dirty="0"/>
              <a:t>F. Milito</a:t>
            </a:r>
            <a:r>
              <a:rPr lang="it-IT" sz="2400" dirty="0"/>
              <a:t>****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838200" y="1825625"/>
            <a:ext cx="9787759" cy="3997106"/>
          </a:xfrm>
        </p:spPr>
        <p:txBody>
          <a:bodyPr/>
          <a:lstStyle/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42" y="3355388"/>
            <a:ext cx="4139916" cy="2890290"/>
          </a:xfrm>
          <a:prstGeom prst="rect">
            <a:avLst/>
          </a:prstGeom>
        </p:spPr>
      </p:pic>
      <p:pic>
        <p:nvPicPr>
          <p:cNvPr id="1028" name="Picture 4" descr="Imma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9" t="48998" r="43682" b="-48124"/>
          <a:stretch/>
        </p:blipFill>
        <p:spPr bwMode="auto">
          <a:xfrm>
            <a:off x="4947226" y="2521127"/>
            <a:ext cx="2996026" cy="718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cco tutte le notizie su Eco di Biella in edicola oggi - Prima Bie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4428">
            <a:off x="2641668" y="2171370"/>
            <a:ext cx="3030544" cy="154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53154">
            <a:off x="2189280" y="4315301"/>
            <a:ext cx="3183221" cy="94024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51820">
            <a:off x="6976778" y="2362661"/>
            <a:ext cx="3123406" cy="113950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05804">
            <a:off x="7915116" y="4730437"/>
            <a:ext cx="3318825" cy="115555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8539" y="5234152"/>
            <a:ext cx="2819400" cy="101152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02644">
            <a:off x="7624094" y="3596421"/>
            <a:ext cx="3629025" cy="107632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996910">
            <a:off x="8353897" y="1664564"/>
            <a:ext cx="3676650" cy="1144179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542381">
            <a:off x="318160" y="1679263"/>
            <a:ext cx="3072174" cy="1152065"/>
          </a:xfrm>
          <a:prstGeom prst="rect">
            <a:avLst/>
          </a:prstGeom>
        </p:spPr>
      </p:pic>
      <p:sp>
        <p:nvSpPr>
          <p:cNvPr id="16" name="Segnaposto contenuto 4"/>
          <p:cNvSpPr txBox="1">
            <a:spLocks/>
          </p:cNvSpPr>
          <p:nvPr/>
        </p:nvSpPr>
        <p:spPr>
          <a:xfrm>
            <a:off x="287081" y="2661355"/>
            <a:ext cx="11568406" cy="201697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dirty="0" smtClean="0"/>
              <a:t>Le </a:t>
            </a:r>
            <a:r>
              <a:rPr lang="it-IT" b="1" dirty="0" smtClean="0"/>
              <a:t>aggressioni verbali </a:t>
            </a:r>
            <a:r>
              <a:rPr lang="it-IT" dirty="0" smtClean="0"/>
              <a:t>che sfociano in </a:t>
            </a:r>
            <a:r>
              <a:rPr lang="it-IT" b="1" dirty="0" smtClean="0"/>
              <a:t>atti di violenza</a:t>
            </a:r>
            <a:r>
              <a:rPr lang="it-IT" dirty="0" smtClean="0"/>
              <a:t>, sono all’ordine del giorno in tutta Italia, creando nel personale </a:t>
            </a:r>
            <a:r>
              <a:rPr lang="it-IT" i="1" u="sng" dirty="0" smtClean="0"/>
              <a:t>sconforto</a:t>
            </a:r>
            <a:r>
              <a:rPr lang="it-IT" dirty="0" smtClean="0"/>
              <a:t> ed </a:t>
            </a:r>
            <a:r>
              <a:rPr lang="it-IT" i="1" u="sng" dirty="0" smtClean="0"/>
              <a:t>insoddisfazione</a:t>
            </a:r>
            <a:r>
              <a:rPr lang="it-IT" i="1" dirty="0" smtClean="0"/>
              <a:t> </a:t>
            </a:r>
            <a:r>
              <a:rPr lang="it-IT" dirty="0" smtClean="0"/>
              <a:t>per il </a:t>
            </a:r>
            <a:r>
              <a:rPr lang="it-IT" b="1" dirty="0" smtClean="0"/>
              <a:t>mancato riconoscimento del ruolo</a:t>
            </a:r>
            <a:r>
              <a:rPr lang="it-IT" dirty="0" smtClean="0"/>
              <a:t>, con desiderio diffuso di lasciare la professione, specialmente nelle realtà lavorative dove </a:t>
            </a:r>
            <a:r>
              <a:rPr lang="it-IT" i="1" u="sng" dirty="0" smtClean="0"/>
              <a:t>non</a:t>
            </a:r>
            <a:r>
              <a:rPr lang="it-IT" u="sng" dirty="0" smtClean="0"/>
              <a:t> vengono realizzate </a:t>
            </a:r>
            <a:r>
              <a:rPr lang="it-IT" b="1" dirty="0" smtClean="0"/>
              <a:t>iniziative di sostegno </a:t>
            </a:r>
            <a:r>
              <a:rPr lang="it-IT" dirty="0" smtClean="0"/>
              <a:t>da parte dei Vertici Aziendali.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979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isualizza immagine di 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3" b="31689"/>
          <a:stretch/>
        </p:blipFill>
        <p:spPr bwMode="auto">
          <a:xfrm>
            <a:off x="479405" y="1103586"/>
            <a:ext cx="3123933" cy="148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0D82150-8658-AB4B-B681-39F52C0A3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501462"/>
            <a:ext cx="11723914" cy="166143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it-IT" sz="8000" b="1" dirty="0" smtClean="0">
                <a:solidFill>
                  <a:srgbClr val="FF0000"/>
                </a:solidFill>
                <a:latin typeface="Rage Italic" panose="03070502040507070304" pitchFamily="66" charset="0"/>
                <a:cs typeface="Arial" panose="020B0604020202020204" pitchFamily="34" charset="0"/>
              </a:rPr>
              <a:t>Grazie,</a:t>
            </a:r>
            <a:br>
              <a:rPr lang="it-IT" sz="8000" b="1" dirty="0" smtClean="0">
                <a:solidFill>
                  <a:srgbClr val="FF0000"/>
                </a:solidFill>
                <a:latin typeface="Rage Italic" panose="03070502040507070304" pitchFamily="66" charset="0"/>
                <a:cs typeface="Arial" panose="020B0604020202020204" pitchFamily="34" charset="0"/>
              </a:rPr>
            </a:br>
            <a:r>
              <a:rPr lang="it-IT" sz="8000" b="1" dirty="0" smtClean="0">
                <a:solidFill>
                  <a:srgbClr val="FF0000"/>
                </a:solidFill>
                <a:latin typeface="Rage Italic" panose="03070502040507070304" pitchFamily="66" charset="0"/>
                <a:cs typeface="Arial" panose="020B0604020202020204" pitchFamily="34" charset="0"/>
              </a:rPr>
              <a:t>per l’attenzione!</a:t>
            </a:r>
            <a:endParaRPr lang="it-IT" sz="8000" b="1" dirty="0">
              <a:solidFill>
                <a:srgbClr val="FF0000"/>
              </a:solidFill>
              <a:latin typeface="Rage Italic" panose="03070502040507070304" pitchFamily="66" charset="0"/>
              <a:cs typeface="Arial" panose="020B0604020202020204" pitchFamily="34" charset="0"/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28600" y="4251325"/>
            <a:ext cx="11723914" cy="1876206"/>
          </a:xfrm>
          <a:prstGeom prst="rect">
            <a:avLst/>
          </a:prstGeom>
          <a:gradFill>
            <a:gsLst>
              <a:gs pos="5000">
                <a:srgbClr val="235078"/>
              </a:gs>
              <a:gs pos="100000">
                <a:srgbClr val="1482A5"/>
              </a:gs>
            </a:gsLst>
            <a:lin ang="0" scaled="1"/>
          </a:gradFill>
          <a:ln>
            <a:noFill/>
          </a:ln>
        </p:spPr>
        <p:txBody>
          <a:bodyPr wrap="none" anchor="ctr">
            <a:normAutofit fontScale="32500" lnSpcReduction="20000"/>
          </a:bodyPr>
          <a:lstStyle>
            <a:defPPr>
              <a:defRPr kern="1200" smtId="4294967295"/>
            </a:defPPr>
          </a:lstStyle>
          <a:p>
            <a:endParaRPr lang="it-IT" sz="3200" b="1" dirty="0" smtClean="0">
              <a:solidFill>
                <a:schemeClr val="bg1"/>
              </a:solidFill>
            </a:endParaRPr>
          </a:p>
          <a:p>
            <a:pPr algn="ctr"/>
            <a:r>
              <a:rPr lang="it-IT" sz="9800" b="1" dirty="0" smtClean="0">
                <a:solidFill>
                  <a:schemeClr val="bg1"/>
                </a:solidFill>
              </a:rPr>
              <a:t>E</a:t>
            </a:r>
            <a:r>
              <a:rPr lang="it-IT" sz="9800" b="1" dirty="0">
                <a:solidFill>
                  <a:schemeClr val="bg1"/>
                </a:solidFill>
              </a:rPr>
              <a:t>. Scalise</a:t>
            </a:r>
            <a:r>
              <a:rPr lang="it-IT" sz="9800" dirty="0">
                <a:solidFill>
                  <a:schemeClr val="bg1"/>
                </a:solidFill>
              </a:rPr>
              <a:t>*, </a:t>
            </a:r>
            <a:r>
              <a:rPr lang="it-IT" sz="9800" b="1" dirty="0">
                <a:solidFill>
                  <a:schemeClr val="bg1"/>
                </a:solidFill>
              </a:rPr>
              <a:t>G.B.A. Corea</a:t>
            </a:r>
            <a:r>
              <a:rPr lang="it-IT" sz="9800" dirty="0">
                <a:solidFill>
                  <a:schemeClr val="bg1"/>
                </a:solidFill>
              </a:rPr>
              <a:t>**, </a:t>
            </a:r>
            <a:r>
              <a:rPr lang="it-IT" sz="9800" b="1" dirty="0">
                <a:solidFill>
                  <a:schemeClr val="bg1"/>
                </a:solidFill>
              </a:rPr>
              <a:t>D. Sgroi</a:t>
            </a:r>
            <a:r>
              <a:rPr lang="it-IT" sz="9800" dirty="0">
                <a:solidFill>
                  <a:schemeClr val="bg1"/>
                </a:solidFill>
              </a:rPr>
              <a:t>***, </a:t>
            </a:r>
            <a:r>
              <a:rPr lang="it-IT" sz="9800" b="1" dirty="0">
                <a:solidFill>
                  <a:schemeClr val="bg1"/>
                </a:solidFill>
              </a:rPr>
              <a:t>F. Milito</a:t>
            </a:r>
            <a:r>
              <a:rPr lang="it-IT" sz="9800" dirty="0" smtClean="0">
                <a:solidFill>
                  <a:schemeClr val="bg1"/>
                </a:solidFill>
              </a:rPr>
              <a:t>****</a:t>
            </a:r>
          </a:p>
          <a:p>
            <a:pPr algn="ctr"/>
            <a:endParaRPr lang="it-IT" sz="1200" dirty="0">
              <a:solidFill>
                <a:schemeClr val="bg1"/>
              </a:solidFill>
            </a:endParaRPr>
          </a:p>
          <a:p>
            <a:pPr algn="ctr"/>
            <a:r>
              <a:rPr lang="it-IT" sz="5500" dirty="0">
                <a:solidFill>
                  <a:schemeClr val="bg1"/>
                </a:solidFill>
              </a:rPr>
              <a:t>*Dirigente Medico </a:t>
            </a:r>
            <a:r>
              <a:rPr lang="it-IT" sz="5500" dirty="0" smtClean="0">
                <a:solidFill>
                  <a:schemeClr val="bg1"/>
                </a:solidFill>
              </a:rPr>
              <a:t>- UOC </a:t>
            </a:r>
            <a:r>
              <a:rPr lang="it-IT" sz="5500" dirty="0">
                <a:solidFill>
                  <a:schemeClr val="bg1"/>
                </a:solidFill>
              </a:rPr>
              <a:t>Sviluppo Organizzativo e </a:t>
            </a:r>
            <a:r>
              <a:rPr lang="it-IT" sz="5500" dirty="0" smtClean="0">
                <a:solidFill>
                  <a:schemeClr val="bg1"/>
                </a:solidFill>
              </a:rPr>
              <a:t>della </a:t>
            </a:r>
            <a:r>
              <a:rPr lang="it-IT" sz="5500" i="1" dirty="0" err="1">
                <a:solidFill>
                  <a:schemeClr val="bg1"/>
                </a:solidFill>
              </a:rPr>
              <a:t>c</a:t>
            </a:r>
            <a:r>
              <a:rPr lang="it-IT" sz="5500" i="1" dirty="0" err="1" smtClean="0">
                <a:solidFill>
                  <a:schemeClr val="bg1"/>
                </a:solidFill>
              </a:rPr>
              <a:t>ompetence</a:t>
            </a:r>
            <a:r>
              <a:rPr lang="it-IT" sz="5500" dirty="0" smtClean="0">
                <a:solidFill>
                  <a:schemeClr val="bg1"/>
                </a:solidFill>
              </a:rPr>
              <a:t> individuale ASL Roma 3; </a:t>
            </a:r>
          </a:p>
          <a:p>
            <a:pPr algn="ctr"/>
            <a:r>
              <a:rPr lang="it-IT" sz="5500" dirty="0" smtClean="0">
                <a:solidFill>
                  <a:schemeClr val="bg1"/>
                </a:solidFill>
              </a:rPr>
              <a:t>**</a:t>
            </a:r>
            <a:r>
              <a:rPr lang="it-IT" sz="5500" dirty="0">
                <a:solidFill>
                  <a:schemeClr val="bg1"/>
                </a:solidFill>
              </a:rPr>
              <a:t>Direttore UOC </a:t>
            </a:r>
            <a:r>
              <a:rPr lang="it-IT" sz="5500" dirty="0" smtClean="0">
                <a:solidFill>
                  <a:schemeClr val="bg1"/>
                </a:solidFill>
              </a:rPr>
              <a:t>Sviluppo </a:t>
            </a:r>
            <a:r>
              <a:rPr lang="it-IT" sz="5500" dirty="0">
                <a:solidFill>
                  <a:schemeClr val="bg1"/>
                </a:solidFill>
              </a:rPr>
              <a:t>Organizzativo e </a:t>
            </a:r>
            <a:r>
              <a:rPr lang="it-IT" sz="5500" dirty="0" smtClean="0">
                <a:solidFill>
                  <a:schemeClr val="bg1"/>
                </a:solidFill>
              </a:rPr>
              <a:t>della </a:t>
            </a:r>
            <a:r>
              <a:rPr lang="it-IT" sz="5500" i="1" dirty="0" err="1" smtClean="0">
                <a:solidFill>
                  <a:schemeClr val="bg1"/>
                </a:solidFill>
              </a:rPr>
              <a:t>competence</a:t>
            </a:r>
            <a:r>
              <a:rPr lang="it-IT" sz="5500" dirty="0" smtClean="0">
                <a:solidFill>
                  <a:schemeClr val="bg1"/>
                </a:solidFill>
              </a:rPr>
              <a:t> individuale ASL Roma 3; </a:t>
            </a:r>
          </a:p>
          <a:p>
            <a:pPr algn="ctr"/>
            <a:r>
              <a:rPr lang="it-IT" sz="5500" dirty="0" smtClean="0">
                <a:solidFill>
                  <a:schemeClr val="bg1"/>
                </a:solidFill>
              </a:rPr>
              <a:t>***</a:t>
            </a:r>
            <a:r>
              <a:rPr lang="it-IT" sz="5500" dirty="0">
                <a:solidFill>
                  <a:schemeClr val="bg1"/>
                </a:solidFill>
              </a:rPr>
              <a:t>Direttore Sanitario </a:t>
            </a:r>
            <a:r>
              <a:rPr lang="it-IT" sz="5500" dirty="0" smtClean="0">
                <a:solidFill>
                  <a:schemeClr val="bg1"/>
                </a:solidFill>
              </a:rPr>
              <a:t>Aziendale ASL Roma3; **** </a:t>
            </a:r>
            <a:r>
              <a:rPr lang="it-IT" sz="5500" dirty="0">
                <a:solidFill>
                  <a:schemeClr val="bg1"/>
                </a:solidFill>
              </a:rPr>
              <a:t>Direttore </a:t>
            </a:r>
            <a:r>
              <a:rPr lang="it-IT" sz="5500" dirty="0" smtClean="0">
                <a:solidFill>
                  <a:schemeClr val="bg1"/>
                </a:solidFill>
              </a:rPr>
              <a:t>Generale ASL Roma 3. </a:t>
            </a:r>
          </a:p>
          <a:p>
            <a:pPr algn="ctr"/>
            <a:endParaRPr lang="it-IT" sz="5500" dirty="0">
              <a:solidFill>
                <a:schemeClr val="bg1"/>
              </a:solidFill>
            </a:endParaRPr>
          </a:p>
        </p:txBody>
      </p:sp>
      <p:pic>
        <p:nvPicPr>
          <p:cNvPr id="6" name="Picture 4" descr="Visualizza immagine di 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37" y="1671145"/>
            <a:ext cx="2772371" cy="73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12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Visualizza immagine di 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3" b="31689"/>
          <a:stretch/>
        </p:blipFill>
        <p:spPr bwMode="auto">
          <a:xfrm>
            <a:off x="1279634" y="1102984"/>
            <a:ext cx="2263795" cy="107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olo 1"/>
          <p:cNvSpPr txBox="1">
            <a:spLocks/>
          </p:cNvSpPr>
          <p:nvPr/>
        </p:nvSpPr>
        <p:spPr>
          <a:xfrm>
            <a:off x="8783633" y="5822730"/>
            <a:ext cx="3391094" cy="709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Atti ASL RM3 2020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351533" y="2176903"/>
            <a:ext cx="8441073" cy="38980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Il </a:t>
            </a:r>
            <a:r>
              <a:rPr lang="it-IT" b="1" dirty="0"/>
              <a:t>Presidio Ospedaliero Unico </a:t>
            </a:r>
            <a:r>
              <a:rPr lang="it-IT" dirty="0" smtClean="0"/>
              <a:t>è </a:t>
            </a:r>
            <a:r>
              <a:rPr lang="it-IT" dirty="0"/>
              <a:t>organizzato secondo modello </a:t>
            </a:r>
            <a:r>
              <a:rPr lang="it-IT" dirty="0" smtClean="0"/>
              <a:t>dipartimentale, ed </a:t>
            </a:r>
            <a:r>
              <a:rPr lang="it-IT" dirty="0"/>
              <a:t>è dotato di autonomia gestionale. </a:t>
            </a:r>
            <a:endParaRPr lang="it-IT" dirty="0" smtClean="0"/>
          </a:p>
          <a:p>
            <a:pPr algn="just"/>
            <a:r>
              <a:rPr lang="it-IT" b="1" u="sng" dirty="0">
                <a:solidFill>
                  <a:srgbClr val="FF0000"/>
                </a:solidFill>
              </a:rPr>
              <a:t>Ospedale </a:t>
            </a:r>
            <a:r>
              <a:rPr lang="it-IT" b="1" u="sng" dirty="0" smtClean="0">
                <a:solidFill>
                  <a:srgbClr val="FF0000"/>
                </a:solidFill>
              </a:rPr>
              <a:t>G.B. Grassi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sede di DEA di I livello inserito nella rete regionale per l’assistenza al </a:t>
            </a:r>
            <a:r>
              <a:rPr lang="it-IT" b="1" dirty="0" smtClean="0"/>
              <a:t>trauma grave, </a:t>
            </a:r>
            <a:r>
              <a:rPr lang="it-IT" b="1" dirty="0" err="1" smtClean="0"/>
              <a:t>neurotrauma</a:t>
            </a:r>
            <a:r>
              <a:rPr lang="it-IT" dirty="0" smtClean="0"/>
              <a:t>, </a:t>
            </a:r>
            <a:r>
              <a:rPr lang="it-IT" b="1" dirty="0" smtClean="0"/>
              <a:t>ictus cerebrale </a:t>
            </a:r>
            <a:r>
              <a:rPr lang="it-IT" dirty="0" smtClean="0"/>
              <a:t>acuto (U.T.N</a:t>
            </a:r>
            <a:r>
              <a:rPr lang="it-IT" u="sng" dirty="0" smtClean="0"/>
              <a:t>.),</a:t>
            </a:r>
            <a:r>
              <a:rPr lang="it-IT" dirty="0" smtClean="0"/>
              <a:t> dell’emergenza </a:t>
            </a:r>
            <a:r>
              <a:rPr lang="it-IT" b="1" dirty="0" smtClean="0"/>
              <a:t>cardiologia</a:t>
            </a:r>
            <a:r>
              <a:rPr lang="it-IT" dirty="0" smtClean="0"/>
              <a:t> (</a:t>
            </a:r>
            <a:r>
              <a:rPr lang="it-IT" dirty="0" err="1" smtClean="0"/>
              <a:t>spoke</a:t>
            </a:r>
            <a:r>
              <a:rPr lang="it-IT" dirty="0" smtClean="0"/>
              <a:t> II), compresa la </a:t>
            </a:r>
            <a:r>
              <a:rPr lang="it-IT" b="1" dirty="0" smtClean="0"/>
              <a:t>rete perinatale. </a:t>
            </a:r>
            <a:r>
              <a:rPr lang="it-IT" dirty="0" smtClean="0"/>
              <a:t>(tot. </a:t>
            </a:r>
            <a:r>
              <a:rPr lang="it-IT" dirty="0" err="1" smtClean="0"/>
              <a:t>p.l</a:t>
            </a:r>
            <a:r>
              <a:rPr lang="it-IT" dirty="0" smtClean="0"/>
              <a:t>. </a:t>
            </a:r>
            <a:r>
              <a:rPr lang="it-IT" b="1" dirty="0" smtClean="0"/>
              <a:t>266</a:t>
            </a:r>
            <a:r>
              <a:rPr lang="it-IT" dirty="0" smtClean="0"/>
              <a:t>)                                                             </a:t>
            </a:r>
          </a:p>
          <a:p>
            <a:pPr algn="just"/>
            <a:r>
              <a:rPr lang="it-IT" b="1" u="sng" dirty="0" smtClean="0">
                <a:solidFill>
                  <a:srgbClr val="FF0000"/>
                </a:solidFill>
              </a:rPr>
              <a:t>Centro Paraplegici di Ostia – G. Di Rosa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Ospedale di </a:t>
            </a:r>
            <a:r>
              <a:rPr lang="it-IT" b="1" dirty="0"/>
              <a:t>riabilitazione</a:t>
            </a:r>
            <a:r>
              <a:rPr lang="it-IT" dirty="0"/>
              <a:t>, sede di </a:t>
            </a:r>
            <a:r>
              <a:rPr lang="it-IT" b="1" dirty="0"/>
              <a:t>Centro </a:t>
            </a:r>
            <a:r>
              <a:rPr lang="it-IT" b="1" dirty="0" smtClean="0"/>
              <a:t>Spinale</a:t>
            </a:r>
            <a:r>
              <a:rPr lang="it-IT" dirty="0" smtClean="0"/>
              <a:t>. (tot. </a:t>
            </a:r>
            <a:r>
              <a:rPr lang="it-IT" dirty="0" err="1"/>
              <a:t>p</a:t>
            </a:r>
            <a:r>
              <a:rPr lang="it-IT" dirty="0" err="1" smtClean="0"/>
              <a:t>.l</a:t>
            </a:r>
            <a:r>
              <a:rPr lang="it-IT" dirty="0" smtClean="0"/>
              <a:t>. n</a:t>
            </a:r>
            <a:r>
              <a:rPr lang="it-IT" dirty="0"/>
              <a:t>. </a:t>
            </a:r>
            <a:r>
              <a:rPr lang="it-IT" b="1" dirty="0" smtClean="0"/>
              <a:t>30</a:t>
            </a:r>
            <a:r>
              <a:rPr lang="it-IT" dirty="0" smtClean="0"/>
              <a:t>).</a:t>
            </a:r>
          </a:p>
          <a:p>
            <a:pPr marL="0" indent="0" algn="just">
              <a:buNone/>
            </a:pPr>
            <a:endParaRPr lang="it-IT" dirty="0" smtClean="0">
              <a:solidFill>
                <a:srgbClr val="FF0000"/>
              </a:solidFill>
            </a:endParaRPr>
          </a:p>
        </p:txBody>
      </p:sp>
      <p:pic>
        <p:nvPicPr>
          <p:cNvPr id="18" name="Picture 2" descr="Territorio della ASL Roma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48" y="2048814"/>
            <a:ext cx="1996965" cy="175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olo 1"/>
          <p:cNvSpPr txBox="1">
            <a:spLocks/>
          </p:cNvSpPr>
          <p:nvPr/>
        </p:nvSpPr>
        <p:spPr>
          <a:xfrm>
            <a:off x="94593" y="4203067"/>
            <a:ext cx="3594538" cy="1226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Presidio Ospedaliero Unico</a:t>
            </a:r>
          </a:p>
          <a:p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- Ospedale G.B. Grassi</a:t>
            </a:r>
          </a:p>
          <a:p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- C.P.O.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ennaro Di Rosa</a:t>
            </a:r>
          </a:p>
        </p:txBody>
      </p:sp>
      <p:cxnSp>
        <p:nvCxnSpPr>
          <p:cNvPr id="15" name="Connettore diritto 14"/>
          <p:cNvCxnSpPr/>
          <p:nvPr/>
        </p:nvCxnSpPr>
        <p:spPr>
          <a:xfrm flipH="1" flipV="1">
            <a:off x="1025610" y="4128467"/>
            <a:ext cx="464969" cy="1045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olo 1"/>
          <p:cNvSpPr txBox="1">
            <a:spLocks/>
          </p:cNvSpPr>
          <p:nvPr/>
        </p:nvSpPr>
        <p:spPr>
          <a:xfrm>
            <a:off x="0" y="3564607"/>
            <a:ext cx="2673504" cy="523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Ostia          </a:t>
            </a:r>
          </a:p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(Comune di Roma)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33386" y="1531051"/>
            <a:ext cx="8877365" cy="55771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Contesto assistenziale ospedaliero 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956586" y="6301344"/>
            <a:ext cx="7041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E. Scalise</a:t>
            </a:r>
            <a:r>
              <a:rPr lang="it-IT" sz="2400" dirty="0"/>
              <a:t>*, </a:t>
            </a:r>
            <a:r>
              <a:rPr lang="it-IT" sz="2400" b="1" dirty="0"/>
              <a:t>G.B.A. Corea</a:t>
            </a:r>
            <a:r>
              <a:rPr lang="it-IT" sz="2400" dirty="0"/>
              <a:t>**, </a:t>
            </a:r>
            <a:r>
              <a:rPr lang="it-IT" sz="2400" b="1" dirty="0"/>
              <a:t>D. Sgroi</a:t>
            </a:r>
            <a:r>
              <a:rPr lang="it-IT" sz="2400" dirty="0"/>
              <a:t>***, </a:t>
            </a:r>
            <a:r>
              <a:rPr lang="it-IT" sz="2400" b="1" dirty="0"/>
              <a:t>F. Milito</a:t>
            </a:r>
            <a:r>
              <a:rPr lang="it-IT" sz="2400" dirty="0"/>
              <a:t>****</a:t>
            </a:r>
          </a:p>
        </p:txBody>
      </p:sp>
    </p:spTree>
    <p:extLst>
      <p:ext uri="{BB962C8B-B14F-4D97-AF65-F5344CB8AC3E}">
        <p14:creationId xmlns:p14="http://schemas.microsoft.com/office/powerpoint/2010/main" val="267521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43429" y="1619193"/>
            <a:ext cx="5240204" cy="55771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Comunità di persone               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Visualizza immagine di 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3" b="31689"/>
          <a:stretch/>
        </p:blipFill>
        <p:spPr bwMode="auto">
          <a:xfrm>
            <a:off x="1279634" y="1102984"/>
            <a:ext cx="2263795" cy="107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009766" y="2546026"/>
            <a:ext cx="10689020" cy="3404753"/>
          </a:xfrm>
        </p:spPr>
        <p:txBody>
          <a:bodyPr>
            <a:normAutofit fontScale="92500"/>
          </a:bodyPr>
          <a:lstStyle/>
          <a:p>
            <a:r>
              <a:rPr lang="it-IT" dirty="0"/>
              <a:t>La Missione espressa in più sedi </a:t>
            </a:r>
            <a:r>
              <a:rPr lang="it-IT" dirty="0" smtClean="0"/>
              <a:t>con chiarezza </a:t>
            </a:r>
            <a:r>
              <a:rPr lang="it-IT" dirty="0"/>
              <a:t>è “</a:t>
            </a:r>
            <a:r>
              <a:rPr lang="it-IT" b="1" i="1" dirty="0"/>
              <a:t>garantire, per il proprio ambito territoriale, la promozione e la tutela della salute dei cittadini</a:t>
            </a:r>
            <a:r>
              <a:rPr lang="it-IT" dirty="0"/>
              <a:t>”. </a:t>
            </a:r>
          </a:p>
          <a:p>
            <a:r>
              <a:rPr lang="it-IT" dirty="0"/>
              <a:t>l’Azienda si caratterizza per la sua funzione pubblica di </a:t>
            </a:r>
            <a:r>
              <a:rPr lang="it-IT" b="1" dirty="0"/>
              <a:t>tutela della salute </a:t>
            </a:r>
            <a:r>
              <a:rPr lang="it-IT" dirty="0"/>
              <a:t>ed individua il riferimento costante della </a:t>
            </a:r>
            <a:r>
              <a:rPr lang="it-IT" i="1" dirty="0"/>
              <a:t>propria azione </a:t>
            </a:r>
            <a:r>
              <a:rPr lang="it-IT" dirty="0" smtClean="0"/>
              <a:t>sulla </a:t>
            </a:r>
            <a:r>
              <a:rPr lang="it-IT" b="1" i="1" dirty="0" smtClean="0"/>
              <a:t>persona </a:t>
            </a:r>
            <a:r>
              <a:rPr lang="it-IT" dirty="0" smtClean="0"/>
              <a:t>ed in senso generale sulla </a:t>
            </a:r>
            <a:r>
              <a:rPr lang="it-IT" b="1" i="1" dirty="0" smtClean="0"/>
              <a:t>comunità di persone </a:t>
            </a:r>
            <a:r>
              <a:rPr lang="it-IT" dirty="0" smtClean="0"/>
              <a:t>che costituiscono la </a:t>
            </a:r>
            <a:r>
              <a:rPr lang="it-IT" dirty="0"/>
              <a:t>propria comunità territoriale di riferimento, quindi gli </a:t>
            </a:r>
            <a:r>
              <a:rPr lang="it-IT" b="1" dirty="0"/>
              <a:t>utenti </a:t>
            </a:r>
            <a:r>
              <a:rPr lang="it-IT" dirty="0"/>
              <a:t>relativi alle </a:t>
            </a:r>
            <a:r>
              <a:rPr lang="it-IT" i="1" u="sng" dirty="0"/>
              <a:t>prestazioni di sanitarie offerte</a:t>
            </a:r>
            <a:r>
              <a:rPr lang="it-IT" dirty="0"/>
              <a:t>, </a:t>
            </a:r>
            <a:r>
              <a:rPr lang="it-IT" dirty="0" smtClean="0"/>
              <a:t>insieme </a:t>
            </a:r>
            <a:r>
              <a:rPr lang="it-IT" dirty="0"/>
              <a:t>alla </a:t>
            </a:r>
            <a:r>
              <a:rPr lang="it-IT" b="1" dirty="0"/>
              <a:t>comunità di lavoratori aziendali </a:t>
            </a:r>
            <a:r>
              <a:rPr lang="it-IT" dirty="0" smtClean="0"/>
              <a:t>considerati come obiettivo </a:t>
            </a:r>
            <a:r>
              <a:rPr lang="it-IT" dirty="0"/>
              <a:t>di iniziative </a:t>
            </a:r>
            <a:r>
              <a:rPr lang="it-IT" dirty="0" smtClean="0"/>
              <a:t>dedicate alla </a:t>
            </a:r>
            <a:r>
              <a:rPr lang="it-IT" i="1" u="sng" dirty="0" smtClean="0"/>
              <a:t>tutela del benessere lavorativo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18" name="Picture 2" descr="Territorio della ASL Roma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91" y="5309808"/>
            <a:ext cx="985343" cy="86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isualizza immagine di 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83" y="1486383"/>
            <a:ext cx="2079503" cy="55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1956586" y="6301344"/>
            <a:ext cx="7041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E. Scalise</a:t>
            </a:r>
            <a:r>
              <a:rPr lang="it-IT" sz="2400" dirty="0"/>
              <a:t>*, </a:t>
            </a:r>
            <a:r>
              <a:rPr lang="it-IT" sz="2400" b="1" dirty="0"/>
              <a:t>G.B.A. Corea</a:t>
            </a:r>
            <a:r>
              <a:rPr lang="it-IT" sz="2400" dirty="0"/>
              <a:t>**, </a:t>
            </a:r>
            <a:r>
              <a:rPr lang="it-IT" sz="2400" b="1" dirty="0"/>
              <a:t>D. Sgroi</a:t>
            </a:r>
            <a:r>
              <a:rPr lang="it-IT" sz="2400" dirty="0"/>
              <a:t>***, </a:t>
            </a:r>
            <a:r>
              <a:rPr lang="it-IT" sz="2400" b="1" dirty="0"/>
              <a:t>F. Milito</a:t>
            </a:r>
            <a:r>
              <a:rPr lang="it-IT" sz="2400" dirty="0"/>
              <a:t>****</a:t>
            </a:r>
          </a:p>
        </p:txBody>
      </p:sp>
    </p:spTree>
    <p:extLst>
      <p:ext uri="{BB962C8B-B14F-4D97-AF65-F5344CB8AC3E}">
        <p14:creationId xmlns:p14="http://schemas.microsoft.com/office/powerpoint/2010/main" val="389947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43429" y="1361088"/>
            <a:ext cx="5716185" cy="55771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Comunità di personale               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Visualizza immagine di 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3" b="31689"/>
          <a:stretch/>
        </p:blipFill>
        <p:spPr bwMode="auto">
          <a:xfrm>
            <a:off x="1279634" y="1102984"/>
            <a:ext cx="2263795" cy="107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olo 1"/>
          <p:cNvSpPr txBox="1">
            <a:spLocks/>
          </p:cNvSpPr>
          <p:nvPr/>
        </p:nvSpPr>
        <p:spPr>
          <a:xfrm>
            <a:off x="9922538" y="5822729"/>
            <a:ext cx="3391094" cy="709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atti ASL RM3 2021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Segnaposto contenut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596029"/>
              </p:ext>
            </p:extLst>
          </p:nvPr>
        </p:nvGraphicFramePr>
        <p:xfrm>
          <a:off x="1372575" y="2157396"/>
          <a:ext cx="6747642" cy="4041077"/>
        </p:xfrm>
        <a:graphic>
          <a:graphicData uri="http://schemas.openxmlformats.org/drawingml/2006/table">
            <a:tbl>
              <a:tblPr/>
              <a:tblGrid>
                <a:gridCol w="1952368">
                  <a:extLst>
                    <a:ext uri="{9D8B030D-6E8A-4147-A177-3AD203B41FA5}">
                      <a16:colId xmlns:a16="http://schemas.microsoft.com/office/drawing/2014/main" val="3941984696"/>
                    </a:ext>
                  </a:extLst>
                </a:gridCol>
                <a:gridCol w="4178805">
                  <a:extLst>
                    <a:ext uri="{9D8B030D-6E8A-4147-A177-3AD203B41FA5}">
                      <a16:colId xmlns:a16="http://schemas.microsoft.com/office/drawing/2014/main" val="3794296510"/>
                    </a:ext>
                  </a:extLst>
                </a:gridCol>
                <a:gridCol w="616469">
                  <a:extLst>
                    <a:ext uri="{9D8B030D-6E8A-4147-A177-3AD203B41FA5}">
                      <a16:colId xmlns:a16="http://schemas.microsoft.com/office/drawing/2014/main" val="1647914461"/>
                    </a:ext>
                  </a:extLst>
                </a:gridCol>
              </a:tblGrid>
              <a:tr h="1735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dirty="0" smtClean="0">
                          <a:effectLst/>
                          <a:latin typeface="Arial" panose="020B0604020202020204" pitchFamily="34" charset="0"/>
                        </a:rPr>
                        <a:t> Dipendente</a:t>
                      </a:r>
                      <a:endParaRPr lang="it-IT" sz="9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dirty="0" smtClean="0">
                          <a:effectLst/>
                          <a:latin typeface="Arial" panose="020B0604020202020204" pitchFamily="34" charset="0"/>
                        </a:rPr>
                        <a:t> Ruolo </a:t>
                      </a:r>
                      <a:endParaRPr lang="it-IT" sz="9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dirty="0" smtClean="0">
                          <a:effectLst/>
                          <a:latin typeface="Arial" panose="020B0604020202020204" pitchFamily="34" charset="0"/>
                        </a:rPr>
                        <a:t> Totale</a:t>
                      </a:r>
                      <a:endParaRPr lang="it-IT" sz="9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616653"/>
                  </a:ext>
                </a:extLst>
              </a:tr>
              <a:tr h="27410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dirty="0">
                          <a:effectLst/>
                          <a:latin typeface="Arial" panose="020B0604020202020204" pitchFamily="34" charset="0"/>
                        </a:rPr>
                        <a:t>COMPARTO</a:t>
                      </a: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it-IT" sz="1200" b="1" dirty="0" smtClean="0">
                          <a:effectLst/>
                          <a:latin typeface="Arial" panose="020B0604020202020204" pitchFamily="34" charset="0"/>
                        </a:rPr>
                        <a:t>  RUOLO </a:t>
                      </a:r>
                      <a:r>
                        <a:rPr lang="it-IT" sz="1200" b="1" dirty="0">
                          <a:effectLst/>
                          <a:latin typeface="Arial" panose="020B0604020202020204" pitchFamily="34" charset="0"/>
                        </a:rPr>
                        <a:t>AMMINISTRATIVO</a:t>
                      </a: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dirty="0" smtClean="0">
                          <a:effectLst/>
                          <a:latin typeface="Arial" panose="020B0604020202020204" pitchFamily="34" charset="0"/>
                        </a:rPr>
                        <a:t>249</a:t>
                      </a:r>
                      <a:endParaRPr lang="it-IT" sz="16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684370"/>
                  </a:ext>
                </a:extLst>
              </a:tr>
              <a:tr h="274101">
                <a:tc>
                  <a:txBody>
                    <a:bodyPr/>
                    <a:lstStyle/>
                    <a:p>
                      <a:pPr fontAlgn="b"/>
                      <a:r>
                        <a:rPr lang="it-IT" sz="900" b="1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it-IT" sz="1200" b="1" dirty="0" smtClean="0">
                          <a:effectLst/>
                          <a:latin typeface="Arial" panose="020B0604020202020204" pitchFamily="34" charset="0"/>
                        </a:rPr>
                        <a:t>  RUOLO </a:t>
                      </a:r>
                      <a:r>
                        <a:rPr lang="it-IT" sz="1200" b="1" dirty="0">
                          <a:effectLst/>
                          <a:latin typeface="Arial" panose="020B0604020202020204" pitchFamily="34" charset="0"/>
                        </a:rPr>
                        <a:t>PROFESSIONALE</a:t>
                      </a: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it-IT" sz="16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886772"/>
                  </a:ext>
                </a:extLst>
              </a:tr>
              <a:tr h="274101">
                <a:tc>
                  <a:txBody>
                    <a:bodyPr/>
                    <a:lstStyle/>
                    <a:p>
                      <a:pPr fontAlgn="b"/>
                      <a:r>
                        <a:rPr lang="it-IT" sz="900" b="1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it-IT" sz="1200" b="1" dirty="0" smtClean="0">
                          <a:effectLst/>
                          <a:latin typeface="Arial" panose="020B0604020202020204" pitchFamily="34" charset="0"/>
                        </a:rPr>
                        <a:t>  RUOLO </a:t>
                      </a:r>
                      <a:r>
                        <a:rPr lang="it-IT" sz="1200" b="1" dirty="0">
                          <a:effectLst/>
                          <a:latin typeface="Arial" panose="020B0604020202020204" pitchFamily="34" charset="0"/>
                        </a:rPr>
                        <a:t>SANITARIO</a:t>
                      </a: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dirty="0" smtClean="0">
                          <a:effectLst/>
                          <a:latin typeface="Arial" panose="020B0604020202020204" pitchFamily="34" charset="0"/>
                        </a:rPr>
                        <a:t>1178</a:t>
                      </a:r>
                      <a:endParaRPr lang="it-IT" sz="16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620654"/>
                  </a:ext>
                </a:extLst>
              </a:tr>
              <a:tr h="274101">
                <a:tc>
                  <a:txBody>
                    <a:bodyPr/>
                    <a:lstStyle/>
                    <a:p>
                      <a:pPr fontAlgn="b"/>
                      <a:r>
                        <a:rPr lang="it-IT" sz="900" b="1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it-IT" sz="1200" b="1" dirty="0" smtClean="0">
                          <a:effectLst/>
                          <a:latin typeface="Arial" panose="020B0604020202020204" pitchFamily="34" charset="0"/>
                        </a:rPr>
                        <a:t>  RUOLO</a:t>
                      </a:r>
                      <a:r>
                        <a:rPr lang="it-IT" sz="1200" b="1" baseline="0" dirty="0" smtClean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it-IT" sz="1200" b="1" dirty="0" smtClean="0">
                          <a:effectLst/>
                          <a:latin typeface="Arial" panose="020B0604020202020204" pitchFamily="34" charset="0"/>
                        </a:rPr>
                        <a:t>TECNICO</a:t>
                      </a:r>
                      <a:endParaRPr lang="it-IT" sz="12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dirty="0" smtClean="0">
                          <a:effectLst/>
                          <a:latin typeface="Arial" panose="020B0604020202020204" pitchFamily="34" charset="0"/>
                        </a:rPr>
                        <a:t>251</a:t>
                      </a:r>
                      <a:endParaRPr lang="it-IT" sz="16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298078"/>
                  </a:ext>
                </a:extLst>
              </a:tr>
              <a:tr h="274101">
                <a:tc>
                  <a:txBody>
                    <a:bodyPr/>
                    <a:lstStyle/>
                    <a:p>
                      <a:pPr algn="r" fontAlgn="b"/>
                      <a:endParaRPr lang="it-IT" sz="12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COMPARTO </a:t>
                      </a:r>
                      <a:r>
                        <a:rPr lang="it-IT" sz="1200" b="1" dirty="0" smtClean="0">
                          <a:effectLst/>
                          <a:latin typeface="Arial" panose="020B0604020202020204" pitchFamily="34" charset="0"/>
                        </a:rPr>
                        <a:t>Totale</a:t>
                      </a:r>
                      <a:endParaRPr lang="it-IT" sz="12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1681</a:t>
                      </a:r>
                      <a:endParaRPr lang="it-IT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745776"/>
                  </a:ext>
                </a:extLst>
              </a:tr>
              <a:tr h="27410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dirty="0">
                          <a:effectLst/>
                          <a:latin typeface="Arial" panose="020B0604020202020204" pitchFamily="34" charset="0"/>
                        </a:rPr>
                        <a:t>DIRIGENZA MEDICA</a:t>
                      </a: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it-IT" sz="1200" b="1" dirty="0" smtClean="0">
                          <a:effectLst/>
                          <a:latin typeface="Arial" panose="020B0604020202020204" pitchFamily="34" charset="0"/>
                        </a:rPr>
                        <a:t>  RUOLO </a:t>
                      </a:r>
                      <a:r>
                        <a:rPr lang="it-IT" sz="1200" b="1" dirty="0">
                          <a:effectLst/>
                          <a:latin typeface="Arial" panose="020B0604020202020204" pitchFamily="34" charset="0"/>
                        </a:rPr>
                        <a:t>SANITARIO</a:t>
                      </a: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dirty="0" smtClean="0">
                          <a:effectLst/>
                          <a:latin typeface="Arial" panose="020B0604020202020204" pitchFamily="34" charset="0"/>
                        </a:rPr>
                        <a:t>376</a:t>
                      </a:r>
                      <a:endParaRPr lang="it-IT" sz="16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185039"/>
                  </a:ext>
                </a:extLst>
              </a:tr>
              <a:tr h="274101">
                <a:tc>
                  <a:txBody>
                    <a:bodyPr/>
                    <a:lstStyle/>
                    <a:p>
                      <a:pPr fontAlgn="b"/>
                      <a:endParaRPr lang="it-IT" sz="9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it-IT" sz="12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DIRIGENZA</a:t>
                      </a:r>
                      <a:r>
                        <a:rPr lang="it-IT" sz="12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MEDICA </a:t>
                      </a:r>
                      <a:r>
                        <a:rPr lang="it-IT" sz="1200" b="1" baseline="0" dirty="0" smtClean="0">
                          <a:effectLst/>
                          <a:latin typeface="Arial" panose="020B0604020202020204" pitchFamily="34" charset="0"/>
                        </a:rPr>
                        <a:t>Totale</a:t>
                      </a:r>
                      <a:endParaRPr lang="it-IT" sz="12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376</a:t>
                      </a:r>
                      <a:endParaRPr lang="it-IT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786292"/>
                  </a:ext>
                </a:extLst>
              </a:tr>
              <a:tr h="27410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dirty="0">
                          <a:effectLst/>
                          <a:latin typeface="Arial" panose="020B0604020202020204" pitchFamily="34" charset="0"/>
                        </a:rPr>
                        <a:t>DIRIGENZA SPTA</a:t>
                      </a: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it-IT" sz="1200" b="1" dirty="0" smtClean="0">
                          <a:effectLst/>
                          <a:latin typeface="Arial" panose="020B0604020202020204" pitchFamily="34" charset="0"/>
                        </a:rPr>
                        <a:t>  RUOLO </a:t>
                      </a:r>
                      <a:r>
                        <a:rPr lang="it-IT" sz="1200" b="1" dirty="0">
                          <a:effectLst/>
                          <a:latin typeface="Arial" panose="020B0604020202020204" pitchFamily="34" charset="0"/>
                        </a:rPr>
                        <a:t>AMMINISTRATIVO</a:t>
                      </a: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dirty="0" smtClean="0"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it-IT" sz="16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938453"/>
                  </a:ext>
                </a:extLst>
              </a:tr>
              <a:tr h="274101">
                <a:tc>
                  <a:txBody>
                    <a:bodyPr/>
                    <a:lstStyle/>
                    <a:p>
                      <a:pPr fontAlgn="b"/>
                      <a:r>
                        <a:rPr lang="it-IT" sz="900" b="1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it-IT" sz="1200" b="1" dirty="0" smtClean="0">
                          <a:effectLst/>
                          <a:latin typeface="Arial" panose="020B0604020202020204" pitchFamily="34" charset="0"/>
                        </a:rPr>
                        <a:t>  RUOLO </a:t>
                      </a:r>
                      <a:r>
                        <a:rPr lang="it-IT" sz="1200" b="1" dirty="0">
                          <a:effectLst/>
                          <a:latin typeface="Arial" panose="020B0604020202020204" pitchFamily="34" charset="0"/>
                        </a:rPr>
                        <a:t>PROFESSIONALE</a:t>
                      </a: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dirty="0" smtClean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it-IT" sz="16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913002"/>
                  </a:ext>
                </a:extLst>
              </a:tr>
              <a:tr h="274101">
                <a:tc>
                  <a:txBody>
                    <a:bodyPr/>
                    <a:lstStyle/>
                    <a:p>
                      <a:pPr fontAlgn="b"/>
                      <a:r>
                        <a:rPr lang="it-IT" sz="900" b="1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it-IT" sz="1200" b="1" dirty="0" smtClean="0">
                          <a:effectLst/>
                          <a:latin typeface="Arial" panose="020B0604020202020204" pitchFamily="34" charset="0"/>
                        </a:rPr>
                        <a:t>  RUOLO </a:t>
                      </a:r>
                      <a:r>
                        <a:rPr lang="it-IT" sz="1200" b="1" dirty="0">
                          <a:effectLst/>
                          <a:latin typeface="Arial" panose="020B0604020202020204" pitchFamily="34" charset="0"/>
                        </a:rPr>
                        <a:t>SANITARIO</a:t>
                      </a: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dirty="0" smtClean="0">
                          <a:effectLst/>
                          <a:latin typeface="Arial" panose="020B0604020202020204" pitchFamily="34" charset="0"/>
                        </a:rPr>
                        <a:t>85</a:t>
                      </a:r>
                      <a:endParaRPr lang="it-IT" sz="16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712074"/>
                  </a:ext>
                </a:extLst>
              </a:tr>
              <a:tr h="274101">
                <a:tc>
                  <a:txBody>
                    <a:bodyPr/>
                    <a:lstStyle/>
                    <a:p>
                      <a:pPr fontAlgn="b"/>
                      <a:r>
                        <a:rPr lang="it-IT" sz="900" b="1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it-IT" sz="1200" b="1" dirty="0" smtClean="0">
                          <a:effectLst/>
                          <a:latin typeface="Arial" panose="020B0604020202020204" pitchFamily="34" charset="0"/>
                        </a:rPr>
                        <a:t>  RUOLO </a:t>
                      </a:r>
                      <a:r>
                        <a:rPr lang="it-IT" sz="1200" b="1" dirty="0">
                          <a:effectLst/>
                          <a:latin typeface="Arial" panose="020B0604020202020204" pitchFamily="34" charset="0"/>
                        </a:rPr>
                        <a:t>TECNICO</a:t>
                      </a: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dirty="0" smtClean="0"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it-IT" sz="16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486568"/>
                  </a:ext>
                </a:extLst>
              </a:tr>
              <a:tr h="274101">
                <a:tc>
                  <a:txBody>
                    <a:bodyPr/>
                    <a:lstStyle/>
                    <a:p>
                      <a:pPr fontAlgn="b"/>
                      <a:endParaRPr lang="it-IT" sz="12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DIRIGENZA SPTA </a:t>
                      </a:r>
                      <a:r>
                        <a:rPr lang="it-IT" sz="1200" b="1" dirty="0" smtClean="0">
                          <a:effectLst/>
                          <a:latin typeface="Arial" panose="020B0604020202020204" pitchFamily="34" charset="0"/>
                        </a:rPr>
                        <a:t>Totale</a:t>
                      </a: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105</a:t>
                      </a:r>
                      <a:endParaRPr lang="it-IT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37591"/>
                  </a:ext>
                </a:extLst>
              </a:tr>
              <a:tr h="368176">
                <a:tc>
                  <a:txBody>
                    <a:bodyPr/>
                    <a:lstStyle/>
                    <a:p>
                      <a:pPr algn="r" fontAlgn="b"/>
                      <a:endParaRPr lang="it-IT" sz="12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TOTALE complessivo</a:t>
                      </a: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2162 </a:t>
                      </a:r>
                      <a:r>
                        <a:rPr lang="it-IT" sz="1600" b="1" dirty="0" smtClean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it-IT" sz="1600" b="1" baseline="0" dirty="0" smtClean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it-IT" sz="16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9" marR="5719" marT="5719" marB="41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333452"/>
                  </a:ext>
                </a:extLst>
              </a:tr>
            </a:tbl>
          </a:graphicData>
        </a:graphic>
      </p:graphicFrame>
      <p:pic>
        <p:nvPicPr>
          <p:cNvPr id="18" name="Picture 2" descr="Territorio della ASL Roma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91" y="5309808"/>
            <a:ext cx="985343" cy="86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isualizza immagine di 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83" y="1486383"/>
            <a:ext cx="2079503" cy="55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Grafico 11"/>
          <p:cNvGraphicFramePr/>
          <p:nvPr>
            <p:extLst>
              <p:ext uri="{D42A27DB-BD31-4B8C-83A1-F6EECF244321}">
                <p14:modId xmlns:p14="http://schemas.microsoft.com/office/powerpoint/2010/main" val="3340729340"/>
              </p:ext>
            </p:extLst>
          </p:nvPr>
        </p:nvGraphicFramePr>
        <p:xfrm>
          <a:off x="8353540" y="2157397"/>
          <a:ext cx="3821187" cy="3787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ttangolo 8"/>
          <p:cNvSpPr/>
          <p:nvPr/>
        </p:nvSpPr>
        <p:spPr>
          <a:xfrm>
            <a:off x="1956586" y="6301344"/>
            <a:ext cx="7041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E. Scalise</a:t>
            </a:r>
            <a:r>
              <a:rPr lang="it-IT" sz="2400" dirty="0"/>
              <a:t>*, </a:t>
            </a:r>
            <a:r>
              <a:rPr lang="it-IT" sz="2400" b="1" dirty="0"/>
              <a:t>G.B.A. Corea</a:t>
            </a:r>
            <a:r>
              <a:rPr lang="it-IT" sz="2400" dirty="0"/>
              <a:t>**, </a:t>
            </a:r>
            <a:r>
              <a:rPr lang="it-IT" sz="2400" b="1" dirty="0"/>
              <a:t>D. Sgroi</a:t>
            </a:r>
            <a:r>
              <a:rPr lang="it-IT" sz="2400" dirty="0"/>
              <a:t>***, </a:t>
            </a:r>
            <a:r>
              <a:rPr lang="it-IT" sz="2400" b="1" dirty="0"/>
              <a:t>F. Milito</a:t>
            </a:r>
            <a:r>
              <a:rPr lang="it-IT" sz="2400" dirty="0"/>
              <a:t>****</a:t>
            </a:r>
          </a:p>
        </p:txBody>
      </p:sp>
    </p:spTree>
    <p:extLst>
      <p:ext uri="{BB962C8B-B14F-4D97-AF65-F5344CB8AC3E}">
        <p14:creationId xmlns:p14="http://schemas.microsoft.com/office/powerpoint/2010/main" val="18721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15079" y="1240082"/>
            <a:ext cx="4539026" cy="55771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Criticità nazionale               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956586" y="6301344"/>
            <a:ext cx="7041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E. Scalise</a:t>
            </a:r>
            <a:r>
              <a:rPr lang="it-IT" sz="2400" dirty="0"/>
              <a:t>*, </a:t>
            </a:r>
            <a:r>
              <a:rPr lang="it-IT" sz="2400" b="1" dirty="0"/>
              <a:t>G.B.A. Corea</a:t>
            </a:r>
            <a:r>
              <a:rPr lang="it-IT" sz="2400" dirty="0"/>
              <a:t>**, </a:t>
            </a:r>
            <a:r>
              <a:rPr lang="it-IT" sz="2400" b="1" dirty="0"/>
              <a:t>D. Sgroi</a:t>
            </a:r>
            <a:r>
              <a:rPr lang="it-IT" sz="2400" dirty="0"/>
              <a:t>***, </a:t>
            </a:r>
            <a:r>
              <a:rPr lang="it-IT" sz="2400" b="1" dirty="0"/>
              <a:t>F. Milito</a:t>
            </a:r>
            <a:r>
              <a:rPr lang="it-IT" sz="2400" dirty="0"/>
              <a:t>****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838200" y="1825625"/>
            <a:ext cx="9787759" cy="3997106"/>
          </a:xfrm>
        </p:spPr>
        <p:txBody>
          <a:bodyPr/>
          <a:lstStyle/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42" y="3355388"/>
            <a:ext cx="4139916" cy="2890290"/>
          </a:xfrm>
          <a:prstGeom prst="rect">
            <a:avLst/>
          </a:prstGeom>
        </p:spPr>
      </p:pic>
      <p:pic>
        <p:nvPicPr>
          <p:cNvPr id="1028" name="Picture 4" descr="Imma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9" t="48998" r="43682" b="-48124"/>
          <a:stretch/>
        </p:blipFill>
        <p:spPr bwMode="auto">
          <a:xfrm>
            <a:off x="4947226" y="2521127"/>
            <a:ext cx="2996026" cy="718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cco tutte le notizie su Eco di Biella in edicola oggi - Prima Bie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4428">
            <a:off x="2641668" y="2171370"/>
            <a:ext cx="3030544" cy="154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53154">
            <a:off x="2189280" y="4315301"/>
            <a:ext cx="3183221" cy="94024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51820">
            <a:off x="6976778" y="2362661"/>
            <a:ext cx="3123406" cy="113950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05804">
            <a:off x="7915116" y="4730437"/>
            <a:ext cx="3318825" cy="115555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8539" y="5234152"/>
            <a:ext cx="2819400" cy="101152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02644">
            <a:off x="7624094" y="3596421"/>
            <a:ext cx="3629025" cy="107632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996910">
            <a:off x="8353897" y="1664564"/>
            <a:ext cx="3676650" cy="1144179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542381">
            <a:off x="318160" y="1679263"/>
            <a:ext cx="3072174" cy="115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1956586" y="6301344"/>
            <a:ext cx="7041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E. Scalise</a:t>
            </a:r>
            <a:r>
              <a:rPr lang="it-IT" sz="2400" dirty="0"/>
              <a:t>*, </a:t>
            </a:r>
            <a:r>
              <a:rPr lang="it-IT" sz="2400" b="1" dirty="0"/>
              <a:t>G.B.A. Corea</a:t>
            </a:r>
            <a:r>
              <a:rPr lang="it-IT" sz="2400" dirty="0"/>
              <a:t>**, </a:t>
            </a:r>
            <a:r>
              <a:rPr lang="it-IT" sz="2400" b="1" dirty="0"/>
              <a:t>D. Sgroi</a:t>
            </a:r>
            <a:r>
              <a:rPr lang="it-IT" sz="2400" dirty="0"/>
              <a:t>***, </a:t>
            </a:r>
            <a:r>
              <a:rPr lang="it-IT" sz="2400" b="1" dirty="0"/>
              <a:t>F. Milito</a:t>
            </a:r>
            <a:r>
              <a:rPr lang="it-IT" sz="2400" dirty="0"/>
              <a:t>****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019646" y="1303840"/>
            <a:ext cx="8899451" cy="116291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UOC Sviluppo organizzativo e della </a:t>
            </a:r>
            <a:r>
              <a:rPr lang="it-IT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competence</a:t>
            </a:r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individuale</a:t>
            </a:r>
            <a:endParaRPr lang="it-IT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57201" y="2466753"/>
            <a:ext cx="113024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u="sng" dirty="0" smtClean="0"/>
              <a:t>Caratteristica</a:t>
            </a:r>
            <a:r>
              <a:rPr lang="it-IT" sz="2400" dirty="0" smtClean="0"/>
              <a:t>: come Unità Operativa Complessa </a:t>
            </a:r>
            <a:r>
              <a:rPr lang="it-IT" sz="2400" u="sng" dirty="0"/>
              <a:t>in staff alla Direzione Generale</a:t>
            </a:r>
            <a:r>
              <a:rPr lang="it-IT" sz="2400" dirty="0"/>
              <a:t>, </a:t>
            </a:r>
            <a:r>
              <a:rPr lang="it-IT" sz="2400" dirty="0" smtClean="0"/>
              <a:t>ha tra gli obiettivi il </a:t>
            </a:r>
            <a:r>
              <a:rPr lang="it-IT" sz="2400" b="1" dirty="0"/>
              <a:t>supporto ai processi di innovazione e cambiamento organizzativo</a:t>
            </a:r>
            <a:r>
              <a:rPr lang="it-IT" sz="2400" dirty="0" smtClean="0"/>
              <a:t>, </a:t>
            </a:r>
            <a:r>
              <a:rPr lang="it-IT" sz="2400" dirty="0"/>
              <a:t>in presenza </a:t>
            </a:r>
            <a:r>
              <a:rPr lang="it-IT" sz="2400" dirty="0" smtClean="0"/>
              <a:t>di: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i="1" dirty="0"/>
              <a:t>d</a:t>
            </a:r>
            <a:r>
              <a:rPr lang="it-IT" sz="2400" i="1" dirty="0" smtClean="0"/>
              <a:t>i </a:t>
            </a:r>
            <a:r>
              <a:rPr lang="it-IT" sz="2400" b="1" i="1" dirty="0" smtClean="0"/>
              <a:t>criticità </a:t>
            </a:r>
            <a:r>
              <a:rPr lang="it-IT" sz="2400" b="1" i="1" dirty="0"/>
              <a:t>emergenti </a:t>
            </a:r>
            <a:r>
              <a:rPr lang="it-IT" sz="2400" u="sng" dirty="0"/>
              <a:t>come in questo caso</a:t>
            </a:r>
            <a:r>
              <a:rPr lang="it-IT" sz="2400" dirty="0"/>
              <a:t> durante l’emergenza </a:t>
            </a:r>
            <a:r>
              <a:rPr lang="it-IT" sz="2400" dirty="0" smtClean="0"/>
              <a:t>Covid-19;</a:t>
            </a:r>
          </a:p>
          <a:p>
            <a:pPr algn="just"/>
            <a:endParaRPr lang="it-IT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i="1" dirty="0" smtClean="0"/>
              <a:t>di</a:t>
            </a:r>
            <a:r>
              <a:rPr lang="it-IT" sz="2400" dirty="0" smtClean="0"/>
              <a:t> </a:t>
            </a:r>
            <a:r>
              <a:rPr lang="it-IT" sz="2400" b="1" i="1" dirty="0"/>
              <a:t>routine</a:t>
            </a:r>
            <a:r>
              <a:rPr lang="it-IT" sz="2400" dirty="0"/>
              <a:t> con la promozione di iniziative formative rivolte alle risorse lavorative </a:t>
            </a:r>
            <a:r>
              <a:rPr lang="it-IT" sz="2400" dirty="0" smtClean="0"/>
              <a:t>aziendali,</a:t>
            </a:r>
          </a:p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In entrambi i casi con l’</a:t>
            </a:r>
            <a:r>
              <a:rPr lang="it-IT" sz="2400" u="sng" dirty="0" smtClean="0"/>
              <a:t>impegno multidisciplinare</a:t>
            </a:r>
            <a:r>
              <a:rPr lang="it-IT" sz="2400" dirty="0" smtClean="0"/>
              <a:t> per lo </a:t>
            </a:r>
            <a:r>
              <a:rPr lang="it-IT" sz="2400" b="1" dirty="0"/>
              <a:t>sviluppo di nuove competenze </a:t>
            </a:r>
            <a:r>
              <a:rPr lang="it-IT" sz="2400" dirty="0"/>
              <a:t>con ricadute positive anche nei rapporti interpersonali e con l’utenza. </a:t>
            </a:r>
            <a:endParaRPr lang="it-IT" sz="2400" dirty="0" smtClean="0"/>
          </a:p>
          <a:p>
            <a:pPr algn="just"/>
            <a:endParaRPr lang="it-IT" sz="2400" dirty="0"/>
          </a:p>
        </p:txBody>
      </p:sp>
      <p:pic>
        <p:nvPicPr>
          <p:cNvPr id="6" name="Picture 2" descr="Visualizza immagine di 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3" b="31689"/>
          <a:stretch/>
        </p:blipFill>
        <p:spPr bwMode="auto">
          <a:xfrm>
            <a:off x="755851" y="1392834"/>
            <a:ext cx="2263795" cy="107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94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1956586" y="6301344"/>
            <a:ext cx="7041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E. Scalise</a:t>
            </a:r>
            <a:r>
              <a:rPr lang="it-IT" sz="2400" dirty="0"/>
              <a:t>*, </a:t>
            </a:r>
            <a:r>
              <a:rPr lang="it-IT" sz="2400" b="1" dirty="0"/>
              <a:t>G.B.A. Corea</a:t>
            </a:r>
            <a:r>
              <a:rPr lang="it-IT" sz="2400" dirty="0"/>
              <a:t>**, </a:t>
            </a:r>
            <a:r>
              <a:rPr lang="it-IT" sz="2400" b="1" dirty="0"/>
              <a:t>D. Sgroi</a:t>
            </a:r>
            <a:r>
              <a:rPr lang="it-IT" sz="2400" dirty="0"/>
              <a:t>***, </a:t>
            </a:r>
            <a:r>
              <a:rPr lang="it-IT" sz="2400" b="1" dirty="0"/>
              <a:t>F. Milito</a:t>
            </a:r>
            <a:r>
              <a:rPr lang="it-IT" sz="2400" dirty="0"/>
              <a:t>****</a:t>
            </a:r>
          </a:p>
        </p:txBody>
      </p:sp>
      <p:sp>
        <p:nvSpPr>
          <p:cNvPr id="2" name="Rettangolo 1"/>
          <p:cNvSpPr/>
          <p:nvPr/>
        </p:nvSpPr>
        <p:spPr>
          <a:xfrm>
            <a:off x="212651" y="2515689"/>
            <a:ext cx="11727711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Negli ultimi anni ha rappresentato </a:t>
            </a:r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anche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it-IT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raccordo strategico</a:t>
            </a:r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con:</a:t>
            </a:r>
          </a:p>
          <a:p>
            <a:pPr algn="just"/>
            <a:endParaRPr lang="it-IT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aziendale;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Servizio Prevenzione e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Protezione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Ufficio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del Medico competente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condividendo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uno </a:t>
            </a:r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scambio di informazioni trasversali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per: </a:t>
            </a:r>
          </a:p>
          <a:p>
            <a:pPr algn="just"/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valutazione del </a:t>
            </a:r>
            <a:r>
              <a:rPr lang="it-IT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rischio </a:t>
            </a:r>
            <a:r>
              <a:rPr lang="it-IT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burnout</a:t>
            </a:r>
            <a:r>
              <a:rPr lang="it-IT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e/o dello </a:t>
            </a:r>
            <a:r>
              <a:rPr lang="it-IT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stress da lavoro </a:t>
            </a:r>
            <a:r>
              <a:rPr lang="it-IT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correlato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programmazione di interventi per la rilevazione di criticità, e conseguenti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risposte formative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specifiche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indent="-457200" algn="just">
              <a:buFont typeface="+mj-lt"/>
              <a:buAutoNum type="arabicPeriod"/>
            </a:pPr>
            <a:endParaRPr lang="it-IT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modalità di </a:t>
            </a:r>
            <a:r>
              <a:rPr lang="it-IT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intervento </a:t>
            </a:r>
            <a:r>
              <a:rPr lang="it-IT" sz="20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multidisciplinare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olo 4"/>
          <p:cNvSpPr>
            <a:spLocks noGrp="1"/>
          </p:cNvSpPr>
          <p:nvPr>
            <p:ph type="title"/>
          </p:nvPr>
        </p:nvSpPr>
        <p:spPr>
          <a:xfrm>
            <a:off x="3019646" y="1303840"/>
            <a:ext cx="8899451" cy="116291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UOC Sviluppo organizzativo e della </a:t>
            </a:r>
            <a:r>
              <a:rPr lang="it-IT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competence</a:t>
            </a:r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individuale</a:t>
            </a:r>
            <a:endParaRPr lang="it-IT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Visualizza immagine di 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3" b="31689"/>
          <a:stretch/>
        </p:blipFill>
        <p:spPr bwMode="auto">
          <a:xfrm>
            <a:off x="755851" y="1392834"/>
            <a:ext cx="2263795" cy="107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3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ccia a destra 6"/>
          <p:cNvSpPr/>
          <p:nvPr/>
        </p:nvSpPr>
        <p:spPr>
          <a:xfrm>
            <a:off x="4555519" y="3546642"/>
            <a:ext cx="589134" cy="417917"/>
          </a:xfrm>
          <a:prstGeom prst="righ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2443740" y="3316721"/>
            <a:ext cx="2288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Segnalazione </a:t>
            </a:r>
          </a:p>
          <a:p>
            <a:pPr algn="ctr"/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criticità</a:t>
            </a:r>
            <a:endPara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ccia a destra rientrata 22"/>
          <p:cNvSpPr/>
          <p:nvPr/>
        </p:nvSpPr>
        <p:spPr>
          <a:xfrm>
            <a:off x="6134986" y="3462627"/>
            <a:ext cx="5218377" cy="585944"/>
          </a:xfrm>
          <a:prstGeom prst="notchedRightArrow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101160" y="2676774"/>
            <a:ext cx="34640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- Direttore Generale</a:t>
            </a:r>
          </a:p>
          <a:p>
            <a:r>
              <a:rPr lang="it-IT" b="1" dirty="0" smtClean="0"/>
              <a:t>- Direttore Sanitario</a:t>
            </a:r>
          </a:p>
          <a:p>
            <a:r>
              <a:rPr lang="it-IT" b="1" dirty="0" smtClean="0"/>
              <a:t>- Direttore Ammnistrativo</a:t>
            </a:r>
          </a:p>
          <a:p>
            <a:r>
              <a:rPr lang="it-IT" b="1" dirty="0" smtClean="0"/>
              <a:t>- Direttore Unico P.O.</a:t>
            </a:r>
          </a:p>
          <a:p>
            <a:r>
              <a:rPr lang="it-IT" b="1" dirty="0" smtClean="0"/>
              <a:t>- </a:t>
            </a:r>
            <a:r>
              <a:rPr lang="it-IT" b="1" dirty="0" smtClean="0"/>
              <a:t>Direttori Distretti</a:t>
            </a:r>
            <a:endParaRPr lang="it-IT" b="1" dirty="0" smtClean="0"/>
          </a:p>
          <a:p>
            <a:r>
              <a:rPr lang="it-IT" b="1" dirty="0" smtClean="0"/>
              <a:t>- URP</a:t>
            </a:r>
          </a:p>
          <a:p>
            <a:r>
              <a:rPr lang="it-IT" b="1" dirty="0" smtClean="0"/>
              <a:t>- Personale</a:t>
            </a:r>
            <a:endParaRPr lang="it-IT" b="1" dirty="0" smtClean="0"/>
          </a:p>
          <a:p>
            <a:r>
              <a:rPr lang="it-IT" b="1" dirty="0" smtClean="0"/>
              <a:t>- Utenti</a:t>
            </a:r>
            <a:endParaRPr lang="it-IT" b="1" dirty="0" smtClean="0"/>
          </a:p>
          <a:p>
            <a:r>
              <a:rPr lang="it-IT" b="1" dirty="0" smtClean="0"/>
              <a:t>- Associazioni / Privato sociale</a:t>
            </a:r>
            <a:endParaRPr lang="it-IT" b="1" dirty="0"/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239865" y="1643856"/>
            <a:ext cx="5150842" cy="55771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rmAutofit fontScale="3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Unità operative comprese</a:t>
            </a:r>
          </a:p>
          <a:p>
            <a:r>
              <a:rPr lang="it-I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nel flusso </a:t>
            </a:r>
            <a:r>
              <a:rPr lang="it-I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gestione delle criticità</a:t>
            </a:r>
            <a:r>
              <a:rPr lang="it-I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956586" y="6301344"/>
            <a:ext cx="7041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E. Scalise</a:t>
            </a:r>
            <a:r>
              <a:rPr lang="it-IT" sz="2400" dirty="0"/>
              <a:t>*, </a:t>
            </a:r>
            <a:r>
              <a:rPr lang="it-IT" sz="2400" b="1" dirty="0"/>
              <a:t>G.B.A. Corea</a:t>
            </a:r>
            <a:r>
              <a:rPr lang="it-IT" sz="2400" dirty="0"/>
              <a:t>**, </a:t>
            </a:r>
            <a:r>
              <a:rPr lang="it-IT" sz="2400" b="1" dirty="0"/>
              <a:t>D. Sgroi</a:t>
            </a:r>
            <a:r>
              <a:rPr lang="it-IT" sz="2400" dirty="0"/>
              <a:t>***, </a:t>
            </a:r>
            <a:r>
              <a:rPr lang="it-IT" sz="2400" b="1" dirty="0"/>
              <a:t>F. Milito</a:t>
            </a:r>
            <a:r>
              <a:rPr lang="it-IT" sz="2400" dirty="0"/>
              <a:t>****</a:t>
            </a: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2480114902"/>
              </p:ext>
            </p:extLst>
          </p:nvPr>
        </p:nvGraphicFramePr>
        <p:xfrm>
          <a:off x="4495531" y="1350335"/>
          <a:ext cx="6285444" cy="4828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" name="Picture 2" descr="Visualizza immagine di origin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3" b="31689"/>
          <a:stretch/>
        </p:blipFill>
        <p:spPr bwMode="auto">
          <a:xfrm>
            <a:off x="9495814" y="1392834"/>
            <a:ext cx="2263795" cy="107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7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</TotalTime>
  <Words>1779</Words>
  <Application>Microsoft Office PowerPoint</Application>
  <PresentationFormat>Widescreen</PresentationFormat>
  <Paragraphs>193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Open Sans</vt:lpstr>
      <vt:lpstr>Rage Italic</vt:lpstr>
      <vt:lpstr>Times New Roman</vt:lpstr>
      <vt:lpstr>Titillium Web</vt:lpstr>
      <vt:lpstr>Tema di Office</vt:lpstr>
      <vt:lpstr>Supportare nel post Covid-19                                                                               i processi di cambiamento organizzativo  promuovendo iniziative formative per il benessere del personale  con ricadute positive nelle relazioni interpersonali e con l’utenza</vt:lpstr>
      <vt:lpstr>Contesto territoriale</vt:lpstr>
      <vt:lpstr>Contesto assistenziale ospedaliero </vt:lpstr>
      <vt:lpstr>Comunità di persone               </vt:lpstr>
      <vt:lpstr>Comunità di personale               </vt:lpstr>
      <vt:lpstr>Criticità nazionale               </vt:lpstr>
      <vt:lpstr>UOC Sviluppo organizzativo e della competence individuale</vt:lpstr>
      <vt:lpstr>UOC Sviluppo organizzativo e della competence individuale</vt:lpstr>
      <vt:lpstr>Presentazione standard di PowerPoint</vt:lpstr>
      <vt:lpstr>Progetto: fase preliminare               </vt:lpstr>
      <vt:lpstr>Progetto: metodo &amp; intervento               </vt:lpstr>
      <vt:lpstr>Progetto: obiettivo atteso </vt:lpstr>
      <vt:lpstr>Progetto: ambiti di approfondimento</vt:lpstr>
      <vt:lpstr>Progetto: iniziativa efficace</vt:lpstr>
      <vt:lpstr>Progetto: risultati attesi                (1/3)</vt:lpstr>
      <vt:lpstr>Progetto: risultati attesi               (2/3)</vt:lpstr>
      <vt:lpstr>Progetto: risultati attesi               (3/3)</vt:lpstr>
      <vt:lpstr>Progetto: strumento d’intervento             </vt:lpstr>
      <vt:lpstr>Progetto: conclusioni</vt:lpstr>
      <vt:lpstr>Concludendo…               </vt:lpstr>
      <vt:lpstr>Grazie, per l’attenzione!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Elena Nepi</dc:creator>
  <cp:lastModifiedBy>Emilio Scalise</cp:lastModifiedBy>
  <cp:revision>130</cp:revision>
  <cp:lastPrinted>2022-09-12T08:53:08Z</cp:lastPrinted>
  <dcterms:created xsi:type="dcterms:W3CDTF">2021-09-01T09:21:42Z</dcterms:created>
  <dcterms:modified xsi:type="dcterms:W3CDTF">2022-09-12T08:53:18Z</dcterms:modified>
</cp:coreProperties>
</file>