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2918400" cy="43891200"/>
  <p:notesSz cx="6669088" cy="9926638"/>
  <p:embeddedFontLst>
    <p:embeddedFont>
      <p:font typeface="Titillium Web" panose="020B0604020202020204" charset="0"/>
      <p:regular r:id="rId3"/>
    </p:embeddedFont>
    <p:embeddedFont>
      <p:font typeface="Calibri" panose="020F0502020204030204" pitchFamily="34" charset="0"/>
      <p:regular r:id="rId4"/>
      <p:bold r:id="rId5"/>
      <p:italic r:id="rId6"/>
      <p:boldItalic r:id="rId7"/>
    </p:embeddedFont>
    <p:embeddedFont>
      <p:font typeface="Amaranth" panose="020B0604020202020204" charset="0"/>
      <p:regular r:id="rId8"/>
    </p:embeddedFont>
    <p:embeddedFont>
      <p:font typeface="Open Sans" panose="020B0604020202020204" charset="0"/>
      <p:regular r:id="rId9"/>
      <p:bold r:id="rId10"/>
      <p:italic r:id="rId11"/>
      <p:boldItalic r:id="rId12"/>
    </p:embeddedFont>
  </p:embeddedFontLst>
  <p:custDataLst>
    <p:tags r:id="rId13"/>
  </p:custDataLst>
  <p:defaultTextStyle>
    <a:defPPr>
      <a:defRPr lang="en-US"/>
    </a:defPPr>
    <a:lvl1pPr algn="l" rtl="0" fontAlgn="base">
      <a:spcBef>
        <a:spcPct val="0"/>
      </a:spcBef>
      <a:spcAft>
        <a:spcPct val="0"/>
      </a:spcAft>
      <a:defRPr sz="9300" kern="1200">
        <a:solidFill>
          <a:schemeClr val="tx1"/>
        </a:solidFill>
        <a:latin typeface="Arial"/>
        <a:ea typeface="+mn-ea"/>
        <a:cs typeface="+mn-cs"/>
      </a:defRPr>
    </a:lvl1pPr>
    <a:lvl2pPr marL="457200" algn="l" rtl="0" fontAlgn="base">
      <a:spcBef>
        <a:spcPct val="0"/>
      </a:spcBef>
      <a:spcAft>
        <a:spcPct val="0"/>
      </a:spcAft>
      <a:defRPr sz="9300" kern="1200">
        <a:solidFill>
          <a:schemeClr val="tx1"/>
        </a:solidFill>
        <a:latin typeface="Arial"/>
        <a:ea typeface="+mn-ea"/>
        <a:cs typeface="+mn-cs"/>
      </a:defRPr>
    </a:lvl2pPr>
    <a:lvl3pPr marL="914400" algn="l" rtl="0" fontAlgn="base">
      <a:spcBef>
        <a:spcPct val="0"/>
      </a:spcBef>
      <a:spcAft>
        <a:spcPct val="0"/>
      </a:spcAft>
      <a:defRPr sz="9300" kern="1200">
        <a:solidFill>
          <a:schemeClr val="tx1"/>
        </a:solidFill>
        <a:latin typeface="Arial"/>
        <a:ea typeface="+mn-ea"/>
        <a:cs typeface="+mn-cs"/>
      </a:defRPr>
    </a:lvl3pPr>
    <a:lvl4pPr marL="1371600" algn="l" rtl="0" fontAlgn="base">
      <a:spcBef>
        <a:spcPct val="0"/>
      </a:spcBef>
      <a:spcAft>
        <a:spcPct val="0"/>
      </a:spcAft>
      <a:defRPr sz="9300" kern="1200">
        <a:solidFill>
          <a:schemeClr val="tx1"/>
        </a:solidFill>
        <a:latin typeface="Arial"/>
        <a:ea typeface="+mn-ea"/>
        <a:cs typeface="+mn-cs"/>
      </a:defRPr>
    </a:lvl4pPr>
    <a:lvl5pPr marL="1828800" algn="l" rtl="0" fontAlgn="base">
      <a:spcBef>
        <a:spcPct val="0"/>
      </a:spcBef>
      <a:spcAft>
        <a:spcPct val="0"/>
      </a:spcAft>
      <a:defRPr sz="9300" kern="1200">
        <a:solidFill>
          <a:schemeClr val="tx1"/>
        </a:solidFill>
        <a:latin typeface="Arial"/>
        <a:ea typeface="+mn-ea"/>
        <a:cs typeface="+mn-cs"/>
      </a:defRPr>
    </a:lvl5pPr>
    <a:lvl6pPr marL="2286000" algn="l" defTabSz="914400" rtl="0" eaLnBrk="1" latinLnBrk="0" hangingPunct="1">
      <a:defRPr sz="9300" kern="1200">
        <a:solidFill>
          <a:schemeClr val="tx1"/>
        </a:solidFill>
        <a:latin typeface="Arial"/>
        <a:ea typeface="+mn-ea"/>
        <a:cs typeface="+mn-cs"/>
      </a:defRPr>
    </a:lvl6pPr>
    <a:lvl7pPr marL="2743200" algn="l" defTabSz="914400" rtl="0" eaLnBrk="1" latinLnBrk="0" hangingPunct="1">
      <a:defRPr sz="9300" kern="1200">
        <a:solidFill>
          <a:schemeClr val="tx1"/>
        </a:solidFill>
        <a:latin typeface="Arial"/>
        <a:ea typeface="+mn-ea"/>
        <a:cs typeface="+mn-cs"/>
      </a:defRPr>
    </a:lvl7pPr>
    <a:lvl8pPr marL="3200400" algn="l" defTabSz="914400" rtl="0" eaLnBrk="1" latinLnBrk="0" hangingPunct="1">
      <a:defRPr sz="9300" kern="1200">
        <a:solidFill>
          <a:schemeClr val="tx1"/>
        </a:solidFill>
        <a:latin typeface="Arial"/>
        <a:ea typeface="+mn-ea"/>
        <a:cs typeface="+mn-cs"/>
      </a:defRPr>
    </a:lvl8pPr>
    <a:lvl9pPr marL="3657600" algn="l" defTabSz="914400" rtl="0" eaLnBrk="1" latinLnBrk="0" hangingPunct="1">
      <a:defRPr sz="93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078"/>
    <a:srgbClr val="B4D3E2"/>
    <a:srgbClr val="666666"/>
    <a:srgbClr val="AECFE0"/>
    <a:srgbClr val="A4C9DC"/>
    <a:srgbClr val="A7D1D9"/>
    <a:srgbClr val="AEC9D2"/>
    <a:srgbClr val="D1E0E5"/>
    <a:srgbClr val="CEECF2"/>
    <a:srgbClr val="148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10" d="100"/>
          <a:sy n="10" d="100"/>
        </p:scale>
        <p:origin x="2424" y="24"/>
      </p:cViewPr>
      <p:guideLst>
        <p:guide orient="horz" pos="13824"/>
        <p:guide pos="1036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gs" Target="tags/tag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13635568"/>
            <a:ext cx="27979688" cy="9406467"/>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4937523" y="24870834"/>
            <a:ext cx="23043356" cy="11218333"/>
          </a:xfrm>
        </p:spPr>
        <p:txBody>
          <a:bodyPr/>
          <a:lstStyle>
            <a:defPPr>
              <a:defRPr kern="1200" smtId="4294967295"/>
            </a:defPPr>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9E44D62-E9B9-4A1F-9D60-78A1B8BD2136}" type="slidenum">
              <a:rPr lang="en-US"/>
              <a:pPr>
                <a:defRPr/>
              </a:pPr>
              <a:t>‹N›</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A277C51-0625-40F0-8A02-D153CC2D7029}" type="slidenum">
              <a:rPr lang="en-US"/>
              <a:pPr>
                <a:defRPr/>
              </a:pPr>
              <a:t>‹N›</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0" y="1756833"/>
            <a:ext cx="7406878" cy="37450185"/>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645444" y="1756833"/>
            <a:ext cx="22106334" cy="37450185"/>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C9A1A37-7051-412A-8F35-8483CD8F48E7}" type="slidenum">
              <a:rPr lang="en-US"/>
              <a:pPr>
                <a:defRPr/>
              </a:pPr>
              <a:t>‹N›</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772C493-C7EB-4BEF-9EB3-C72AA1A173D7}" type="slidenum">
              <a:rPr lang="en-US"/>
              <a:pPr>
                <a:defRPr/>
              </a:pPr>
              <a:t>‹N›</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4585"/>
            <a:ext cx="27980878" cy="8716433"/>
          </a:xfrm>
        </p:spPr>
        <p:txBody>
          <a:bodyPr anchor="t"/>
          <a:lstStyle>
            <a:defPPr>
              <a:defRPr kern="1200" smtId="4294967295"/>
            </a:defPPr>
            <a:lvl1pPr algn="l">
              <a:defRPr sz="3000" b="1" cap="all"/>
            </a:lvl1pPr>
          </a:lstStyle>
          <a:p>
            <a:r>
              <a:rPr lang="en-US"/>
              <a:t>Click to edit Master title style</a:t>
            </a:r>
          </a:p>
        </p:txBody>
      </p:sp>
      <p:sp>
        <p:nvSpPr>
          <p:cNvPr id="3" name="Text Placeholder 2"/>
          <p:cNvSpPr>
            <a:spLocks noGrp="1"/>
          </p:cNvSpPr>
          <p:nvPr>
            <p:ph type="body" idx="1"/>
          </p:nvPr>
        </p:nvSpPr>
        <p:spPr>
          <a:xfrm>
            <a:off x="2600325" y="18603384"/>
            <a:ext cx="27980878" cy="9601200"/>
          </a:xfrm>
        </p:spPr>
        <p:txBody>
          <a:bodyPr anchor="b"/>
          <a:lstStyle>
            <a:defPPr>
              <a:defRPr kern="1200" smtId="4294967295"/>
            </a:defPPr>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3239EF23-2AC5-4B50-8C9E-5F8D49668A77}" type="slidenum">
              <a:rPr lang="en-US"/>
              <a:pPr>
                <a:defRPr/>
              </a:pPr>
              <a:t>‹N›</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645444" y="10240433"/>
            <a:ext cx="14756606" cy="28966585"/>
          </a:xfrm>
        </p:spPr>
        <p:txBody>
          <a:bodyPr/>
          <a:lstStyle>
            <a:defPPr>
              <a:defRPr kern="1200" smtId="4294967295"/>
            </a:defPPr>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10240433"/>
            <a:ext cx="14756606" cy="28966585"/>
          </a:xfrm>
        </p:spPr>
        <p:txBody>
          <a:bodyPr/>
          <a:lstStyle>
            <a:defPPr>
              <a:defRPr kern="1200" smtId="4294967295"/>
            </a:defPPr>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BBD8762-0F6F-41F2-8E1E-C5EF6CE7FF3C}" type="slidenum">
              <a:rPr lang="en-US"/>
              <a:pPr>
                <a:defRPr/>
              </a:pPr>
              <a:t>‹N›</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645444" y="9825568"/>
            <a:ext cx="14544675" cy="4093633"/>
          </a:xfrm>
        </p:spPr>
        <p:txBody>
          <a:bodyPr anchor="b"/>
          <a:lstStyle>
            <a:defPPr>
              <a:defRPr kern="1200" smtId="4294967295"/>
            </a:defPPr>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645444" y="13919200"/>
            <a:ext cx="14544675" cy="25287816"/>
          </a:xfrm>
        </p:spPr>
        <p:txBody>
          <a:bodyPr/>
          <a:lstStyle>
            <a:defPPr>
              <a:defRPr kern="1200" smtId="4294967295"/>
            </a:defPPr>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9825568"/>
            <a:ext cx="14550630" cy="4093633"/>
          </a:xfrm>
        </p:spPr>
        <p:txBody>
          <a:bodyPr anchor="b"/>
          <a:lstStyle>
            <a:defPPr>
              <a:defRPr kern="1200" smtId="4294967295"/>
            </a:defPPr>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16722328" y="13919200"/>
            <a:ext cx="14550630" cy="25287816"/>
          </a:xfrm>
        </p:spPr>
        <p:txBody>
          <a:bodyPr/>
          <a:lstStyle>
            <a:defPPr>
              <a:defRPr kern="1200" smtId="4294967295"/>
            </a:defPPr>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45EB89-E1F0-4213-BFCF-D6A06A13C4EF}" type="slidenum">
              <a:rPr lang="en-US"/>
              <a:pPr>
                <a:defRPr/>
              </a:pPr>
              <a:t>‹N›</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9249905-9305-4041-8B60-8DE0824E8129}" type="slidenum">
              <a:rPr lang="en-US"/>
              <a:pPr>
                <a:defRPr/>
              </a:pPr>
              <a:t>‹N›</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97C76933-D99D-4DC1-BD09-1072CC92B201}" type="slidenum">
              <a:rPr lang="en-US"/>
              <a:pPr>
                <a:defRPr/>
              </a:pPr>
              <a:t>‹N›</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1748367"/>
            <a:ext cx="10829925" cy="7435851"/>
          </a:xfrm>
        </p:spPr>
        <p:txBody>
          <a:bodyPr anchor="b"/>
          <a:lstStyle>
            <a:defPPr>
              <a:defRPr kern="1200" smtId="4294967295"/>
            </a:defPPr>
            <a:lvl1pPr algn="l">
              <a:defRPr sz="1500" b="1"/>
            </a:lvl1pPr>
          </a:lstStyle>
          <a:p>
            <a:r>
              <a:rPr lang="en-US"/>
              <a:t>Click to edit Master title style</a:t>
            </a:r>
          </a:p>
        </p:txBody>
      </p:sp>
      <p:sp>
        <p:nvSpPr>
          <p:cNvPr id="3" name="Content Placeholder 2"/>
          <p:cNvSpPr>
            <a:spLocks noGrp="1"/>
          </p:cNvSpPr>
          <p:nvPr>
            <p:ph idx="1"/>
          </p:nvPr>
        </p:nvSpPr>
        <p:spPr>
          <a:xfrm>
            <a:off x="12870656" y="1748367"/>
            <a:ext cx="18402300" cy="37458650"/>
          </a:xfrm>
        </p:spPr>
        <p:txBody>
          <a:bodyPr/>
          <a:lstStyle>
            <a:defPPr>
              <a:defRPr kern="1200" smtId="4294967295"/>
            </a:defPPr>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9184217"/>
            <a:ext cx="10829925" cy="30022800"/>
          </a:xfrm>
        </p:spPr>
        <p:txBody>
          <a:bodyPr/>
          <a:lstStyle>
            <a:defPPr>
              <a:defRPr kern="1200" smtId="4294967295"/>
            </a:defPPr>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EF6A5529-8465-4E7D-9DB8-D374C51CD792}" type="slidenum">
              <a:rPr lang="en-US"/>
              <a:pPr>
                <a:defRPr/>
              </a:pPr>
              <a:t>‹N›</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30723418"/>
            <a:ext cx="19751280" cy="3627967"/>
          </a:xfrm>
        </p:spPr>
        <p:txBody>
          <a:bodyPr anchor="b"/>
          <a:lstStyle>
            <a:defPPr>
              <a:defRPr kern="1200" smtId="4294967295"/>
            </a:defPPr>
            <a:lvl1pPr algn="l">
              <a:defRPr sz="1500" b="1"/>
            </a:lvl1pPr>
          </a:lstStyle>
          <a:p>
            <a:r>
              <a:rPr lang="en-US"/>
              <a:t>Click to edit Master title style</a:t>
            </a:r>
          </a:p>
        </p:txBody>
      </p:sp>
      <p:sp>
        <p:nvSpPr>
          <p:cNvPr id="3" name="Picture Placeholder 2"/>
          <p:cNvSpPr>
            <a:spLocks noGrp="1"/>
          </p:cNvSpPr>
          <p:nvPr>
            <p:ph type="pic" idx="1"/>
          </p:nvPr>
        </p:nvSpPr>
        <p:spPr>
          <a:xfrm>
            <a:off x="6451997" y="3922184"/>
            <a:ext cx="19751280" cy="26333450"/>
          </a:xfrm>
        </p:spPr>
        <p:txBody>
          <a:bodyPr/>
          <a:lstStyle>
            <a:defPPr>
              <a:defRPr kern="1200" smtId="4294967295"/>
            </a:defPPr>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451997" y="34351385"/>
            <a:ext cx="19751280" cy="5149849"/>
          </a:xfrm>
        </p:spPr>
        <p:txBody>
          <a:bodyPr/>
          <a:lstStyle>
            <a:defPPr>
              <a:defRPr kern="1200" smtId="4294967295"/>
            </a:defPPr>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C022C6C-C3BF-4CE1-8842-0AC597017372}" type="slidenum">
              <a:rPr lang="en-US"/>
              <a:pPr>
                <a:defRPr/>
              </a:pPr>
              <a:t>‹N›</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4" y="1756833"/>
            <a:ext cx="29627512"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1645444" y="10240433"/>
            <a:ext cx="29627512" cy="2896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444" y="39969015"/>
            <a:ext cx="768191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defTabSz="3526631">
              <a:defRPr sz="54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6644" y="39969015"/>
            <a:ext cx="1042511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ctr" defTabSz="3526631">
              <a:defRPr sz="54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1044" y="39969015"/>
            <a:ext cx="768191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r" defTabSz="3526631">
              <a:defRPr sz="5400" smtClean="0">
                <a:latin typeface="Arial" pitchFamily="34" charset="0"/>
              </a:defRPr>
            </a:lvl1pPr>
          </a:lstStyle>
          <a:p>
            <a:pPr>
              <a:defRPr/>
            </a:pPr>
            <a:fld id="{25043CB6-A91D-4176-912B-555F54C38C99}" type="slidenum">
              <a:rPr lang="en-US"/>
              <a:pPr>
                <a:defRPr/>
              </a:pPr>
              <a:t>‹N›</a:t>
            </a:fld>
            <a:endParaRPr lang="en-US"/>
          </a:p>
        </p:txBody>
      </p:sp>
      <p:pic>
        <p:nvPicPr>
          <p:cNvPr id="1031" name="New picture"/>
          <p:cNvPicPr/>
          <p:nvPr/>
        </p:nvPicPr>
        <p:blipFill>
          <a:blip r:embed="rId13"/>
          <a:stretch>
            <a:fillRect/>
          </a:stretch>
        </p:blipFill>
        <p:spPr>
          <a:xfrm rot="16200000">
            <a:off x="-11506200" y="21945600"/>
            <a:ext cx="14274800" cy="4368800"/>
          </a:xfrm>
          <a:prstGeom prst="rect">
            <a:avLst/>
          </a:prstGeom>
        </p:spPr>
      </p:pic>
      <p:pic>
        <p:nvPicPr>
          <p:cNvPr id="1032" name="New picture"/>
          <p:cNvPicPr/>
          <p:nvPr/>
        </p:nvPicPr>
        <p:blipFill>
          <a:blip r:embed="rId13"/>
          <a:stretch>
            <a:fillRect/>
          </a:stretch>
        </p:blipFill>
        <p:spPr>
          <a:xfrm rot="5400000">
            <a:off x="30149800" y="21945600"/>
            <a:ext cx="14274800" cy="4368800"/>
          </a:xfrm>
          <a:prstGeom prst="rect">
            <a:avLst/>
          </a:prstGeom>
        </p:spPr>
      </p:pic>
      <p:pic>
        <p:nvPicPr>
          <p:cNvPr id="1033" name="New picture"/>
          <p:cNvPicPr/>
          <p:nvPr/>
        </p:nvPicPr>
        <p:blipFill>
          <a:blip r:embed="rId14"/>
          <a:stretch>
            <a:fillRect/>
          </a:stretch>
        </p:blipFill>
        <p:spPr>
          <a:xfrm>
            <a:off x="1473200" y="44399200"/>
            <a:ext cx="29972000" cy="1549400"/>
          </a:xfrm>
          <a:prstGeom prst="rect">
            <a:avLst/>
          </a:prstGeom>
        </p:spPr>
      </p:pic>
      <p:sp>
        <p:nvSpPr>
          <p:cNvPr id="1034" name="New shape"/>
          <p:cNvSpPr/>
          <p:nvPr/>
        </p:nvSpPr>
        <p:spPr>
          <a:xfrm>
            <a:off x="1473200" y="449707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smtId="4294967295">
                <a:solidFill>
                  <a:srgbClr val="808080"/>
                </a:solidFill>
              </a:rPr>
              <a:t>Template ID: conceptualizingcobalt  Size: 36x48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526631" rtl="0" eaLnBrk="0" fontAlgn="base" hangingPunct="0">
        <a:spcBef>
          <a:spcPct val="0"/>
        </a:spcBef>
        <a:spcAft>
          <a:spcPct val="0"/>
        </a:spcAft>
        <a:defRPr sz="16950">
          <a:solidFill>
            <a:schemeClr val="tx2"/>
          </a:solidFill>
          <a:latin typeface="+mj-lt"/>
          <a:ea typeface="+mj-ea"/>
          <a:cs typeface="+mj-cs"/>
        </a:defRPr>
      </a:lvl1pPr>
      <a:lvl2pPr algn="ctr" defTabSz="3526631" rtl="0" eaLnBrk="0" fontAlgn="base" hangingPunct="0">
        <a:spcBef>
          <a:spcPct val="0"/>
        </a:spcBef>
        <a:spcAft>
          <a:spcPct val="0"/>
        </a:spcAft>
        <a:defRPr sz="16950">
          <a:solidFill>
            <a:schemeClr val="tx2"/>
          </a:solidFill>
          <a:latin typeface="Arial" pitchFamily="34" charset="0"/>
        </a:defRPr>
      </a:lvl2pPr>
      <a:lvl3pPr algn="ctr" defTabSz="3526631" rtl="0" eaLnBrk="0" fontAlgn="base" hangingPunct="0">
        <a:spcBef>
          <a:spcPct val="0"/>
        </a:spcBef>
        <a:spcAft>
          <a:spcPct val="0"/>
        </a:spcAft>
        <a:defRPr sz="16950">
          <a:solidFill>
            <a:schemeClr val="tx2"/>
          </a:solidFill>
          <a:latin typeface="Arial" pitchFamily="34" charset="0"/>
        </a:defRPr>
      </a:lvl3pPr>
      <a:lvl4pPr algn="ctr" defTabSz="3526631" rtl="0" eaLnBrk="0" fontAlgn="base" hangingPunct="0">
        <a:spcBef>
          <a:spcPct val="0"/>
        </a:spcBef>
        <a:spcAft>
          <a:spcPct val="0"/>
        </a:spcAft>
        <a:defRPr sz="16950">
          <a:solidFill>
            <a:schemeClr val="tx2"/>
          </a:solidFill>
          <a:latin typeface="Arial" pitchFamily="34" charset="0"/>
        </a:defRPr>
      </a:lvl4pPr>
      <a:lvl5pPr algn="ctr" defTabSz="3526631" rtl="0" eaLnBrk="0" fontAlgn="base" hangingPunct="0">
        <a:spcBef>
          <a:spcPct val="0"/>
        </a:spcBef>
        <a:spcAft>
          <a:spcPct val="0"/>
        </a:spcAft>
        <a:defRPr sz="16950">
          <a:solidFill>
            <a:schemeClr val="tx2"/>
          </a:solidFill>
          <a:latin typeface="Arial" pitchFamily="34" charset="0"/>
        </a:defRPr>
      </a:lvl5pPr>
      <a:lvl6pPr marL="342900" algn="ctr" defTabSz="3526631" rtl="0" fontAlgn="base">
        <a:spcBef>
          <a:spcPct val="0"/>
        </a:spcBef>
        <a:spcAft>
          <a:spcPct val="0"/>
        </a:spcAft>
        <a:defRPr sz="16950">
          <a:solidFill>
            <a:schemeClr val="tx2"/>
          </a:solidFill>
          <a:latin typeface="Arial" pitchFamily="34" charset="0"/>
        </a:defRPr>
      </a:lvl6pPr>
      <a:lvl7pPr marL="685800" algn="ctr" defTabSz="3526631" rtl="0" fontAlgn="base">
        <a:spcBef>
          <a:spcPct val="0"/>
        </a:spcBef>
        <a:spcAft>
          <a:spcPct val="0"/>
        </a:spcAft>
        <a:defRPr sz="16950">
          <a:solidFill>
            <a:schemeClr val="tx2"/>
          </a:solidFill>
          <a:latin typeface="Arial" pitchFamily="34" charset="0"/>
        </a:defRPr>
      </a:lvl7pPr>
      <a:lvl8pPr marL="1028700" algn="ctr" defTabSz="3526631" rtl="0" fontAlgn="base">
        <a:spcBef>
          <a:spcPct val="0"/>
        </a:spcBef>
        <a:spcAft>
          <a:spcPct val="0"/>
        </a:spcAft>
        <a:defRPr sz="16950">
          <a:solidFill>
            <a:schemeClr val="tx2"/>
          </a:solidFill>
          <a:latin typeface="Arial" pitchFamily="34" charset="0"/>
        </a:defRPr>
      </a:lvl8pPr>
      <a:lvl9pPr marL="1371600" algn="ctr" defTabSz="3526631" rtl="0" fontAlgn="base">
        <a:spcBef>
          <a:spcPct val="0"/>
        </a:spcBef>
        <a:spcAft>
          <a:spcPct val="0"/>
        </a:spcAft>
        <a:defRPr sz="16950">
          <a:solidFill>
            <a:schemeClr val="tx2"/>
          </a:solidFill>
          <a:latin typeface="Arial" pitchFamily="34" charset="0"/>
        </a:defRPr>
      </a:lvl9pPr>
    </p:titleStyle>
    <p:bodyStyle>
      <a:defPPr>
        <a:defRPr kern="1200" smtId="4294967295"/>
      </a:defPPr>
      <a:lvl1pPr marL="1322785" indent="-1322785" algn="l" defTabSz="3526631" rtl="0" eaLnBrk="0" fontAlgn="base" hangingPunct="0">
        <a:spcBef>
          <a:spcPct val="20000"/>
        </a:spcBef>
        <a:spcAft>
          <a:spcPct val="0"/>
        </a:spcAft>
        <a:buChar char="•"/>
        <a:defRPr sz="12375">
          <a:solidFill>
            <a:schemeClr val="tx1"/>
          </a:solidFill>
          <a:latin typeface="+mn-lt"/>
          <a:ea typeface="+mn-ea"/>
          <a:cs typeface="+mn-cs"/>
        </a:defRPr>
      </a:lvl1pPr>
      <a:lvl2pPr marL="2865835" indent="-1102519" algn="l" defTabSz="3526631" rtl="0" eaLnBrk="0" fontAlgn="base" hangingPunct="0">
        <a:spcBef>
          <a:spcPct val="20000"/>
        </a:spcBef>
        <a:spcAft>
          <a:spcPct val="0"/>
        </a:spcAft>
        <a:buChar char="–"/>
        <a:defRPr sz="10800">
          <a:solidFill>
            <a:schemeClr val="tx1"/>
          </a:solidFill>
          <a:latin typeface="+mn-lt"/>
        </a:defRPr>
      </a:lvl2pPr>
      <a:lvl3pPr marL="4408885" indent="-882254" algn="l" defTabSz="3526631" rtl="0" eaLnBrk="0" fontAlgn="base" hangingPunct="0">
        <a:spcBef>
          <a:spcPct val="20000"/>
        </a:spcBef>
        <a:spcAft>
          <a:spcPct val="0"/>
        </a:spcAft>
        <a:buChar char="•"/>
        <a:defRPr sz="9225">
          <a:solidFill>
            <a:schemeClr val="tx1"/>
          </a:solidFill>
          <a:latin typeface="+mn-lt"/>
        </a:defRPr>
      </a:lvl3pPr>
      <a:lvl4pPr marL="6172200" indent="-882254" algn="l" defTabSz="3526631" rtl="0" eaLnBrk="0" fontAlgn="base" hangingPunct="0">
        <a:spcBef>
          <a:spcPct val="20000"/>
        </a:spcBef>
        <a:spcAft>
          <a:spcPct val="0"/>
        </a:spcAft>
        <a:buChar char="–"/>
        <a:defRPr sz="7725">
          <a:solidFill>
            <a:schemeClr val="tx1"/>
          </a:solidFill>
          <a:latin typeface="+mn-lt"/>
        </a:defRPr>
      </a:lvl4pPr>
      <a:lvl5pPr marL="7935516" indent="-881063" algn="l" defTabSz="3526631" rtl="0" eaLnBrk="0" fontAlgn="base" hangingPunct="0">
        <a:spcBef>
          <a:spcPct val="20000"/>
        </a:spcBef>
        <a:spcAft>
          <a:spcPct val="0"/>
        </a:spcAft>
        <a:buChar char="»"/>
        <a:defRPr sz="7725">
          <a:solidFill>
            <a:schemeClr val="tx1"/>
          </a:solidFill>
          <a:latin typeface="+mn-lt"/>
        </a:defRPr>
      </a:lvl5pPr>
      <a:lvl6pPr marL="8278416" indent="-881063" algn="l" defTabSz="3526631" rtl="0" fontAlgn="base">
        <a:spcBef>
          <a:spcPct val="20000"/>
        </a:spcBef>
        <a:spcAft>
          <a:spcPct val="0"/>
        </a:spcAft>
        <a:buChar char="»"/>
        <a:defRPr sz="7725">
          <a:solidFill>
            <a:schemeClr val="tx1"/>
          </a:solidFill>
          <a:latin typeface="+mn-lt"/>
        </a:defRPr>
      </a:lvl6pPr>
      <a:lvl7pPr marL="8621316" indent="-881063" algn="l" defTabSz="3526631" rtl="0" fontAlgn="base">
        <a:spcBef>
          <a:spcPct val="20000"/>
        </a:spcBef>
        <a:spcAft>
          <a:spcPct val="0"/>
        </a:spcAft>
        <a:buChar char="»"/>
        <a:defRPr sz="7725">
          <a:solidFill>
            <a:schemeClr val="tx1"/>
          </a:solidFill>
          <a:latin typeface="+mn-lt"/>
        </a:defRPr>
      </a:lvl7pPr>
      <a:lvl8pPr marL="8964216" indent="-881063" algn="l" defTabSz="3526631" rtl="0" fontAlgn="base">
        <a:spcBef>
          <a:spcPct val="20000"/>
        </a:spcBef>
        <a:spcAft>
          <a:spcPct val="0"/>
        </a:spcAft>
        <a:buChar char="»"/>
        <a:defRPr sz="7725">
          <a:solidFill>
            <a:schemeClr val="tx1"/>
          </a:solidFill>
          <a:latin typeface="+mn-lt"/>
        </a:defRPr>
      </a:lvl8pPr>
      <a:lvl9pPr marL="9307116" indent="-881063" algn="l" defTabSz="3526631" rtl="0" fontAlgn="base">
        <a:spcBef>
          <a:spcPct val="20000"/>
        </a:spcBef>
        <a:spcAft>
          <a:spcPct val="0"/>
        </a:spcAft>
        <a:buChar char="»"/>
        <a:defRPr sz="772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1E0E5"/>
            </a:gs>
          </a:gsLst>
          <a:lin ang="5400000" scaled="1"/>
        </a:gradFill>
        <a:effectLst/>
      </p:bgPr>
    </p:bg>
    <p:spTree>
      <p:nvGrpSpPr>
        <p:cNvPr id="1" name=""/>
        <p:cNvGrpSpPr/>
        <p:nvPr/>
      </p:nvGrpSpPr>
      <p:grpSpPr>
        <a:xfrm>
          <a:off x="0" y="0"/>
          <a:ext cx="0" cy="0"/>
          <a:chOff x="0" y="0"/>
          <a:chExt cx="0" cy="0"/>
        </a:xfrm>
      </p:grpSpPr>
      <p:sp>
        <p:nvSpPr>
          <p:cNvPr id="32" name="Rectangle 27"/>
          <p:cNvSpPr>
            <a:spLocks noChangeArrowheads="1"/>
          </p:cNvSpPr>
          <p:nvPr/>
        </p:nvSpPr>
        <p:spPr bwMode="auto">
          <a:xfrm>
            <a:off x="-36371" y="5307828"/>
            <a:ext cx="32954770" cy="2245296"/>
          </a:xfrm>
          <a:prstGeom prst="rect">
            <a:avLst/>
          </a:prstGeom>
          <a:gradFill>
            <a:gsLst>
              <a:gs pos="5000">
                <a:srgbClr val="235078"/>
              </a:gs>
              <a:gs pos="100000">
                <a:srgbClr val="1482A5"/>
              </a:gs>
            </a:gsLst>
            <a:lin ang="0" scaled="1"/>
          </a:gradFill>
          <a:ln>
            <a:noFill/>
          </a:ln>
        </p:spPr>
        <p:txBody>
          <a:bodyPr wrap="none" anchor="ctr"/>
          <a:lstStyle>
            <a:defPPr>
              <a:defRPr kern="1200" smtId="4294967295"/>
            </a:defPPr>
          </a:lstStyle>
          <a:p>
            <a:endParaRPr lang="it-IT" sz="3200" b="1" dirty="0" smtClean="0">
              <a:solidFill>
                <a:schemeClr val="bg1"/>
              </a:solidFill>
            </a:endParaRPr>
          </a:p>
          <a:p>
            <a:pPr algn="ctr"/>
            <a:r>
              <a:rPr lang="it-IT" sz="4000" b="1" dirty="0" smtClean="0">
                <a:solidFill>
                  <a:schemeClr val="bg1"/>
                </a:solidFill>
              </a:rPr>
              <a:t>E</a:t>
            </a:r>
            <a:r>
              <a:rPr lang="it-IT" sz="4000" b="1" dirty="0">
                <a:solidFill>
                  <a:schemeClr val="bg1"/>
                </a:solidFill>
              </a:rPr>
              <a:t>. Scalise</a:t>
            </a:r>
            <a:r>
              <a:rPr lang="it-IT" sz="4000" dirty="0">
                <a:solidFill>
                  <a:schemeClr val="bg1"/>
                </a:solidFill>
              </a:rPr>
              <a:t>*, </a:t>
            </a:r>
            <a:r>
              <a:rPr lang="it-IT" sz="4000" b="1" dirty="0">
                <a:solidFill>
                  <a:schemeClr val="bg1"/>
                </a:solidFill>
              </a:rPr>
              <a:t>G.B.A. Corea</a:t>
            </a:r>
            <a:r>
              <a:rPr lang="it-IT" sz="4000" dirty="0">
                <a:solidFill>
                  <a:schemeClr val="bg1"/>
                </a:solidFill>
              </a:rPr>
              <a:t>**, </a:t>
            </a:r>
            <a:r>
              <a:rPr lang="it-IT" sz="4000" b="1" dirty="0">
                <a:solidFill>
                  <a:schemeClr val="bg1"/>
                </a:solidFill>
              </a:rPr>
              <a:t>D. Sgroi</a:t>
            </a:r>
            <a:r>
              <a:rPr lang="it-IT" sz="4000" dirty="0">
                <a:solidFill>
                  <a:schemeClr val="bg1"/>
                </a:solidFill>
              </a:rPr>
              <a:t>***, </a:t>
            </a:r>
            <a:r>
              <a:rPr lang="it-IT" sz="4000" b="1" dirty="0">
                <a:solidFill>
                  <a:schemeClr val="bg1"/>
                </a:solidFill>
              </a:rPr>
              <a:t>F. Milito</a:t>
            </a:r>
            <a:r>
              <a:rPr lang="it-IT" sz="4000" dirty="0" smtClean="0">
                <a:solidFill>
                  <a:schemeClr val="bg1"/>
                </a:solidFill>
              </a:rPr>
              <a:t>****</a:t>
            </a:r>
          </a:p>
          <a:p>
            <a:pPr algn="ctr"/>
            <a:endParaRPr lang="it-IT" sz="1200" dirty="0">
              <a:solidFill>
                <a:schemeClr val="bg1"/>
              </a:solidFill>
            </a:endParaRPr>
          </a:p>
          <a:p>
            <a:pPr algn="ctr"/>
            <a:r>
              <a:rPr lang="it-IT" sz="3600" dirty="0">
                <a:solidFill>
                  <a:schemeClr val="bg1"/>
                </a:solidFill>
              </a:rPr>
              <a:t>*</a:t>
            </a:r>
            <a:r>
              <a:rPr lang="it-IT" sz="3200" dirty="0">
                <a:solidFill>
                  <a:schemeClr val="bg1"/>
                </a:solidFill>
              </a:rPr>
              <a:t>Dirigente Medico </a:t>
            </a:r>
            <a:r>
              <a:rPr lang="it-IT" sz="3200" dirty="0" smtClean="0">
                <a:solidFill>
                  <a:schemeClr val="bg1"/>
                </a:solidFill>
              </a:rPr>
              <a:t>- UOC </a:t>
            </a:r>
            <a:r>
              <a:rPr lang="it-IT" sz="3200" dirty="0">
                <a:solidFill>
                  <a:schemeClr val="bg1"/>
                </a:solidFill>
              </a:rPr>
              <a:t>Sviluppo Organizzativo e </a:t>
            </a:r>
            <a:r>
              <a:rPr lang="it-IT" sz="3200" dirty="0" smtClean="0">
                <a:solidFill>
                  <a:schemeClr val="bg1"/>
                </a:solidFill>
              </a:rPr>
              <a:t>della </a:t>
            </a:r>
            <a:r>
              <a:rPr lang="it-IT" sz="3200" i="1" dirty="0" err="1">
                <a:solidFill>
                  <a:schemeClr val="bg1"/>
                </a:solidFill>
              </a:rPr>
              <a:t>c</a:t>
            </a:r>
            <a:r>
              <a:rPr lang="it-IT" sz="3200" i="1" dirty="0" err="1" smtClean="0">
                <a:solidFill>
                  <a:schemeClr val="bg1"/>
                </a:solidFill>
              </a:rPr>
              <a:t>ompetence</a:t>
            </a:r>
            <a:r>
              <a:rPr lang="it-IT" sz="3200" dirty="0" smtClean="0">
                <a:solidFill>
                  <a:schemeClr val="bg1"/>
                </a:solidFill>
              </a:rPr>
              <a:t> individuale ASL Roma 3; </a:t>
            </a:r>
            <a:r>
              <a:rPr lang="it-IT" sz="3200" dirty="0">
                <a:solidFill>
                  <a:schemeClr val="bg1"/>
                </a:solidFill>
              </a:rPr>
              <a:t>**Direttore UOC </a:t>
            </a:r>
            <a:r>
              <a:rPr lang="it-IT" sz="3200" dirty="0" smtClean="0">
                <a:solidFill>
                  <a:schemeClr val="bg1"/>
                </a:solidFill>
              </a:rPr>
              <a:t>Sviluppo </a:t>
            </a:r>
            <a:r>
              <a:rPr lang="it-IT" sz="3200" dirty="0">
                <a:solidFill>
                  <a:schemeClr val="bg1"/>
                </a:solidFill>
              </a:rPr>
              <a:t>Organizzativo e </a:t>
            </a:r>
            <a:r>
              <a:rPr lang="it-IT" sz="3200" dirty="0" smtClean="0">
                <a:solidFill>
                  <a:schemeClr val="bg1"/>
                </a:solidFill>
              </a:rPr>
              <a:t>della </a:t>
            </a:r>
            <a:r>
              <a:rPr lang="it-IT" sz="3200" i="1" dirty="0" err="1" smtClean="0">
                <a:solidFill>
                  <a:schemeClr val="bg1"/>
                </a:solidFill>
              </a:rPr>
              <a:t>competence</a:t>
            </a:r>
            <a:r>
              <a:rPr lang="it-IT" sz="3200" dirty="0" smtClean="0">
                <a:solidFill>
                  <a:schemeClr val="bg1"/>
                </a:solidFill>
              </a:rPr>
              <a:t> individuale ASL Roma 3; </a:t>
            </a:r>
          </a:p>
          <a:p>
            <a:pPr algn="ctr"/>
            <a:r>
              <a:rPr lang="it-IT" sz="3200" dirty="0" smtClean="0">
                <a:solidFill>
                  <a:schemeClr val="bg1"/>
                </a:solidFill>
              </a:rPr>
              <a:t>***</a:t>
            </a:r>
            <a:r>
              <a:rPr lang="it-IT" sz="3200" dirty="0">
                <a:solidFill>
                  <a:schemeClr val="bg1"/>
                </a:solidFill>
              </a:rPr>
              <a:t>Direttore Sanitario </a:t>
            </a:r>
            <a:r>
              <a:rPr lang="it-IT" sz="3200" dirty="0" smtClean="0">
                <a:solidFill>
                  <a:schemeClr val="bg1"/>
                </a:solidFill>
              </a:rPr>
              <a:t>Aziendale ASL Roma3; **** </a:t>
            </a:r>
            <a:r>
              <a:rPr lang="it-IT" sz="3200" dirty="0">
                <a:solidFill>
                  <a:schemeClr val="bg1"/>
                </a:solidFill>
              </a:rPr>
              <a:t>Direttore </a:t>
            </a:r>
            <a:r>
              <a:rPr lang="it-IT" sz="3200" dirty="0" smtClean="0">
                <a:solidFill>
                  <a:schemeClr val="bg1"/>
                </a:solidFill>
              </a:rPr>
              <a:t>Generale ASL Roma 3. </a:t>
            </a:r>
          </a:p>
          <a:p>
            <a:pPr algn="ctr"/>
            <a:endParaRPr lang="it-IT" sz="3200" dirty="0">
              <a:solidFill>
                <a:schemeClr val="bg1"/>
              </a:solidFill>
            </a:endParaRPr>
          </a:p>
        </p:txBody>
      </p:sp>
      <p:sp>
        <p:nvSpPr>
          <p:cNvPr id="33" name="Rectangle 29"/>
          <p:cNvSpPr>
            <a:spLocks noChangeArrowheads="1"/>
          </p:cNvSpPr>
          <p:nvPr/>
        </p:nvSpPr>
        <p:spPr bwMode="auto">
          <a:xfrm>
            <a:off x="-36369" y="42787853"/>
            <a:ext cx="32954770" cy="1103348"/>
          </a:xfrm>
          <a:prstGeom prst="rect">
            <a:avLst/>
          </a:prstGeom>
          <a:gradFill>
            <a:gsLst>
              <a:gs pos="5000">
                <a:srgbClr val="235078"/>
              </a:gs>
              <a:gs pos="100000">
                <a:srgbClr val="1482A5"/>
              </a:gs>
            </a:gsLst>
            <a:lin ang="0" scaled="1"/>
          </a:gradFill>
          <a:ln>
            <a:noFill/>
          </a:ln>
        </p:spPr>
        <p:txBody>
          <a:bodyPr lIns="102870" tIns="51435" rIns="102870" bIns="51435" anchor="ctr"/>
          <a:lstStyle>
            <a:defPPr>
              <a:defRPr kern="1200" smtId="4294967295"/>
            </a:defPPr>
          </a:lstStyle>
          <a:p>
            <a:pPr defTabSz="3527822"/>
            <a:endParaRPr lang="en-US" sz="6975">
              <a:solidFill>
                <a:schemeClr val="bg1"/>
              </a:solidFill>
              <a:sym typeface="Symbol" pitchFamily="18" charset="2"/>
            </a:endParaRPr>
          </a:p>
        </p:txBody>
      </p:sp>
      <p:sp>
        <p:nvSpPr>
          <p:cNvPr id="31" name="Title 11">
            <a:extLst>
              <a:ext uri="{FF2B5EF4-FFF2-40B4-BE49-F238E27FC236}">
                <a16:creationId xmlns:a16="http://schemas.microsoft.com/office/drawing/2014/main" id="{A3F6428D-1FA6-42BA-BAEA-3577E1620F6B}"/>
              </a:ext>
            </a:extLst>
          </p:cNvPr>
          <p:cNvSpPr txBox="1"/>
          <p:nvPr/>
        </p:nvSpPr>
        <p:spPr>
          <a:xfrm>
            <a:off x="1428862" y="556062"/>
            <a:ext cx="30460838" cy="2060201"/>
          </a:xfrm>
          <a:prstGeom prst="rect">
            <a:avLst/>
          </a:prstGeom>
        </p:spPr>
        <p:txBody>
          <a:bodyPr lIns="96012" tIns="48006" rIns="96012" bIns="48006"/>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endParaRPr lang="en-US" sz="6400" dirty="0">
              <a:solidFill>
                <a:schemeClr val="bg1"/>
              </a:solidFill>
              <a:latin typeface="Amaranth" panose="02000503050000020004" pitchFamily="2" charset="0"/>
            </a:endParaRPr>
          </a:p>
        </p:txBody>
      </p:sp>
      <p:sp>
        <p:nvSpPr>
          <p:cNvPr id="35" name="Text Placeholder 16">
            <a:extLst>
              <a:ext uri="{FF2B5EF4-FFF2-40B4-BE49-F238E27FC236}">
                <a16:creationId xmlns:a16="http://schemas.microsoft.com/office/drawing/2014/main" id="{30C08963-BE29-4B96-B122-F15F02A3F7E3}"/>
              </a:ext>
            </a:extLst>
          </p:cNvPr>
          <p:cNvSpPr txBox="1"/>
          <p:nvPr/>
        </p:nvSpPr>
        <p:spPr>
          <a:xfrm>
            <a:off x="1428862" y="3691904"/>
            <a:ext cx="30460838" cy="775946"/>
          </a:xfrm>
          <a:prstGeom prst="rect">
            <a:avLst/>
          </a:prstGeom>
        </p:spPr>
        <p:txBody>
          <a:bodyPr lIns="96012" tIns="48006" rIns="96012" bIns="48006"/>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endParaRPr lang="en-US" sz="4200" dirty="0">
              <a:solidFill>
                <a:schemeClr val="bg1"/>
              </a:solidFill>
              <a:latin typeface="Titillium Web" panose="00000500000000000000" pitchFamily="2" charset="0"/>
            </a:endParaRPr>
          </a:p>
        </p:txBody>
      </p:sp>
      <p:sp>
        <p:nvSpPr>
          <p:cNvPr id="2" name="Rectangle 5"/>
          <p:cNvSpPr>
            <a:spLocks noChangeArrowheads="1"/>
          </p:cNvSpPr>
          <p:nvPr/>
        </p:nvSpPr>
        <p:spPr bwMode="auto">
          <a:xfrm>
            <a:off x="992327" y="7875262"/>
            <a:ext cx="14824821" cy="13153009"/>
          </a:xfrm>
          <a:prstGeom prst="roundRect">
            <a:avLst>
              <a:gd name="adj" fmla="val 1380"/>
            </a:avLst>
          </a:prstGeom>
          <a:solidFill>
            <a:srgbClr val="B4D3E2"/>
          </a:solidFill>
          <a:ln>
            <a:noFill/>
          </a:ln>
          <a:effectLst/>
        </p:spPr>
        <p:txBody>
          <a:bodyPr wrap="none" lIns="205740" tIns="51435" rIns="205740" bIns="51435" anchor="ctr"/>
          <a:lstStyle>
            <a:defPPr>
              <a:defRPr kern="1200" smtId="4294967295"/>
            </a:defPPr>
          </a:lstStyle>
          <a:p>
            <a:pPr defTabSz="3527822"/>
            <a:endParaRPr lang="en-US" sz="2700">
              <a:noFill/>
              <a:latin typeface="Amaranth" panose="02000503050000020004" pitchFamily="2" charset="0"/>
            </a:endParaRPr>
          </a:p>
        </p:txBody>
      </p:sp>
      <p:sp>
        <p:nvSpPr>
          <p:cNvPr id="2053" name="Text Box 6"/>
          <p:cNvSpPr txBox="1">
            <a:spLocks noChangeArrowheads="1"/>
          </p:cNvSpPr>
          <p:nvPr/>
        </p:nvSpPr>
        <p:spPr bwMode="auto">
          <a:xfrm>
            <a:off x="1392490" y="9167332"/>
            <a:ext cx="14024497" cy="1186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it-IT" sz="3600" dirty="0" smtClean="0"/>
              <a:t>La </a:t>
            </a:r>
            <a:r>
              <a:rPr lang="it-IT" sz="3600" dirty="0"/>
              <a:t>UOC Sviluppo organizzativo e della </a:t>
            </a:r>
            <a:r>
              <a:rPr lang="it-IT" sz="3600" i="1" dirty="0" err="1"/>
              <a:t>competence</a:t>
            </a:r>
            <a:r>
              <a:rPr lang="it-IT" sz="3600" dirty="0"/>
              <a:t> </a:t>
            </a:r>
            <a:r>
              <a:rPr lang="it-IT" sz="3600" dirty="0" smtClean="0"/>
              <a:t>individuale, </a:t>
            </a:r>
            <a:r>
              <a:rPr lang="it-IT" sz="3600" dirty="0"/>
              <a:t>in staff alla Direzione </a:t>
            </a:r>
            <a:r>
              <a:rPr lang="it-IT" sz="3600" dirty="0" smtClean="0"/>
              <a:t>Generale, </a:t>
            </a:r>
            <a:r>
              <a:rPr lang="it-IT" sz="3600" dirty="0"/>
              <a:t>ha come obiettivo il supporto ai processi di innovazione e cambiamento organizzativo, sia in presenza di criticità emergenti come in questo caso durante l’emergenza Covid-19, oppure di routine con la promozione di iniziative formative rivolte alle risorse lavorative aziendali, contribuendo allo sviluppo di nuove competenze con ricadute positive anche nei rapporti interpersonali e con l’utenza. </a:t>
            </a:r>
            <a:endParaRPr lang="it-IT" sz="3600" dirty="0" smtClean="0"/>
          </a:p>
          <a:p>
            <a:pPr algn="just"/>
            <a:r>
              <a:rPr lang="it-IT" sz="3600" dirty="0" smtClean="0"/>
              <a:t>Negli </a:t>
            </a:r>
            <a:r>
              <a:rPr lang="it-IT" sz="3600" dirty="0"/>
              <a:t>ultimi anni ha rappresentato anche un raccordo strategico con il </a:t>
            </a:r>
            <a:r>
              <a:rPr lang="it-IT" sz="3600" b="1" dirty="0" err="1"/>
              <a:t>risk</a:t>
            </a:r>
            <a:r>
              <a:rPr lang="it-IT" sz="3600" b="1" dirty="0"/>
              <a:t> management </a:t>
            </a:r>
            <a:r>
              <a:rPr lang="it-IT" sz="3600" dirty="0" smtClean="0"/>
              <a:t>aziendale, con </a:t>
            </a:r>
            <a:r>
              <a:rPr lang="it-IT" sz="3600" dirty="0"/>
              <a:t>il </a:t>
            </a:r>
            <a:r>
              <a:rPr lang="it-IT" sz="3600" b="1" dirty="0"/>
              <a:t>Servizio Prevenzione e </a:t>
            </a:r>
            <a:r>
              <a:rPr lang="it-IT" sz="3600" b="1" dirty="0" smtClean="0"/>
              <a:t>Protezione</a:t>
            </a:r>
            <a:r>
              <a:rPr lang="it-IT" sz="3600" dirty="0" smtClean="0"/>
              <a:t>, e con l’</a:t>
            </a:r>
            <a:r>
              <a:rPr lang="it-IT" sz="3600" b="1" dirty="0" smtClean="0"/>
              <a:t>Ufficio del Medico competente</a:t>
            </a:r>
            <a:r>
              <a:rPr lang="it-IT" sz="3600" dirty="0" smtClean="0"/>
              <a:t>, </a:t>
            </a:r>
            <a:r>
              <a:rPr lang="it-IT" sz="3600" dirty="0"/>
              <a:t>sia per uno scambio di informazioni trasversali per la valutazione del </a:t>
            </a:r>
            <a:r>
              <a:rPr lang="it-IT" sz="3600" b="1" i="1" dirty="0"/>
              <a:t>rischio </a:t>
            </a:r>
            <a:r>
              <a:rPr lang="it-IT" sz="3600" b="1" i="1" dirty="0" err="1" smtClean="0"/>
              <a:t>burnout</a:t>
            </a:r>
            <a:r>
              <a:rPr lang="it-IT" sz="3600" b="1" i="1" dirty="0" smtClean="0"/>
              <a:t> </a:t>
            </a:r>
            <a:r>
              <a:rPr lang="it-IT" sz="3600" dirty="0"/>
              <a:t>e/o dello </a:t>
            </a:r>
            <a:r>
              <a:rPr lang="it-IT" sz="3600" b="1" i="1" dirty="0"/>
              <a:t>stress da lavoro correlato</a:t>
            </a:r>
            <a:r>
              <a:rPr lang="it-IT" sz="3600" dirty="0"/>
              <a:t>, che per una programmazione di interventi per la rilevazione di criticità, e conseguenti risposte formative specifiche come modalità di intervento risolutivo</a:t>
            </a:r>
            <a:r>
              <a:rPr lang="it-IT" sz="4000" dirty="0" smtClean="0"/>
              <a:t>.</a:t>
            </a:r>
          </a:p>
          <a:p>
            <a:pPr algn="just"/>
            <a:endParaRPr lang="it-IT" sz="4000" dirty="0" smtClean="0"/>
          </a:p>
          <a:p>
            <a:pPr algn="just"/>
            <a:r>
              <a:rPr lang="it-IT" sz="3600" i="1" dirty="0" smtClean="0">
                <a:latin typeface="+mn-lt"/>
                <a:ea typeface="Open Sans" panose="020B0606030504020204" pitchFamily="34" charset="0"/>
                <a:cs typeface="Open Sans" panose="020B0606030504020204" pitchFamily="34" charset="0"/>
              </a:rPr>
              <a:t>Parole chiave</a:t>
            </a:r>
            <a:r>
              <a:rPr lang="it-IT" sz="3600" dirty="0" smtClean="0">
                <a:latin typeface="+mn-lt"/>
                <a:ea typeface="Open Sans" panose="020B0606030504020204" pitchFamily="34" charset="0"/>
                <a:cs typeface="Open Sans" panose="020B0606030504020204" pitchFamily="34" charset="0"/>
              </a:rPr>
              <a:t>: </a:t>
            </a:r>
          </a:p>
          <a:p>
            <a:pPr algn="just"/>
            <a:r>
              <a:rPr lang="it-IT" sz="3600" b="1" dirty="0" smtClean="0">
                <a:latin typeface="+mn-lt"/>
              </a:rPr>
              <a:t>sviluppo </a:t>
            </a:r>
            <a:r>
              <a:rPr lang="it-IT" sz="3600" b="1" dirty="0">
                <a:latin typeface="+mn-lt"/>
              </a:rPr>
              <a:t>organizzativo</a:t>
            </a:r>
            <a:r>
              <a:rPr lang="it-IT" sz="3600" dirty="0">
                <a:latin typeface="+mn-lt"/>
              </a:rPr>
              <a:t>, </a:t>
            </a:r>
            <a:r>
              <a:rPr lang="it-IT" sz="3600" b="1" dirty="0">
                <a:latin typeface="+mn-lt"/>
              </a:rPr>
              <a:t>formazione</a:t>
            </a:r>
            <a:r>
              <a:rPr lang="it-IT" sz="3600" dirty="0">
                <a:latin typeface="+mn-lt"/>
              </a:rPr>
              <a:t>, </a:t>
            </a:r>
            <a:r>
              <a:rPr lang="it-IT" sz="3600" b="1" dirty="0" err="1" smtClean="0">
                <a:latin typeface="+mn-lt"/>
              </a:rPr>
              <a:t>coaching</a:t>
            </a:r>
            <a:r>
              <a:rPr lang="it-IT" sz="3600" dirty="0" smtClean="0">
                <a:latin typeface="+mn-lt"/>
              </a:rPr>
              <a:t>, </a:t>
            </a:r>
            <a:r>
              <a:rPr lang="it-IT" sz="3600" b="1" dirty="0" err="1" smtClean="0">
                <a:latin typeface="+mn-lt"/>
              </a:rPr>
              <a:t>burnout</a:t>
            </a:r>
            <a:r>
              <a:rPr lang="it-IT" sz="3600" dirty="0">
                <a:latin typeface="+mn-lt"/>
              </a:rPr>
              <a:t>, </a:t>
            </a:r>
            <a:r>
              <a:rPr lang="it-IT" sz="3600" b="1" dirty="0">
                <a:latin typeface="+mn-lt"/>
              </a:rPr>
              <a:t>job </a:t>
            </a:r>
            <a:r>
              <a:rPr lang="it-IT" sz="3600" b="1" dirty="0" err="1" smtClean="0">
                <a:latin typeface="+mn-lt"/>
              </a:rPr>
              <a:t>crafting</a:t>
            </a:r>
            <a:r>
              <a:rPr lang="it-IT" sz="3600" dirty="0" smtClean="0">
                <a:latin typeface="+mn-lt"/>
              </a:rPr>
              <a:t>, </a:t>
            </a:r>
            <a:r>
              <a:rPr lang="it-IT" sz="3600" b="1" dirty="0" smtClean="0">
                <a:latin typeface="+mn-lt"/>
              </a:rPr>
              <a:t>stress da lavoro correlato,</a:t>
            </a:r>
            <a:r>
              <a:rPr lang="it-IT" sz="3600" b="1" dirty="0" smtClean="0"/>
              <a:t> </a:t>
            </a:r>
            <a:r>
              <a:rPr lang="it-IT" sz="3600" b="1" dirty="0"/>
              <a:t>benessere </a:t>
            </a:r>
            <a:r>
              <a:rPr lang="it-IT" sz="3600" b="1" dirty="0" smtClean="0"/>
              <a:t>lavorativo</a:t>
            </a:r>
            <a:r>
              <a:rPr lang="it-IT" sz="3600" dirty="0" smtClean="0"/>
              <a:t>,</a:t>
            </a:r>
            <a:r>
              <a:rPr lang="it-IT" sz="3600" b="1" dirty="0" smtClean="0"/>
              <a:t> comunicazione efficace, umanizzazione, emergenza covid-19</a:t>
            </a:r>
            <a:r>
              <a:rPr lang="it-IT" sz="3600" dirty="0"/>
              <a:t>.</a:t>
            </a:r>
            <a:endParaRPr lang="en-US" sz="3600" b="1" dirty="0">
              <a:latin typeface="+mn-lt"/>
              <a:ea typeface="Open Sans" panose="020B0606030504020204" pitchFamily="34" charset="0"/>
              <a:cs typeface="Open Sans" panose="020B0606030504020204" pitchFamily="34" charset="0"/>
            </a:endParaRPr>
          </a:p>
        </p:txBody>
      </p:sp>
      <p:sp>
        <p:nvSpPr>
          <p:cNvPr id="42" name="Rectangle 5">
            <a:extLst>
              <a:ext uri="{FF2B5EF4-FFF2-40B4-BE49-F238E27FC236}">
                <a16:creationId xmlns:a16="http://schemas.microsoft.com/office/drawing/2014/main" id="{C08CCD14-6632-49E3-A19B-81E98D465D46}"/>
              </a:ext>
            </a:extLst>
          </p:cNvPr>
          <p:cNvSpPr>
            <a:spLocks noChangeArrowheads="1"/>
          </p:cNvSpPr>
          <p:nvPr/>
        </p:nvSpPr>
        <p:spPr bwMode="auto">
          <a:xfrm>
            <a:off x="17023184" y="7875262"/>
            <a:ext cx="14824821" cy="914400"/>
          </a:xfrm>
          <a:prstGeom prst="rect">
            <a:avLst/>
          </a:prstGeom>
          <a:solidFill>
            <a:srgbClr val="1482A5"/>
          </a:solidFill>
          <a:ln>
            <a:noFill/>
          </a:ln>
          <a:effectLst/>
        </p:spPr>
        <p:txBody>
          <a:bodyPr wrap="none" lIns="205740" tIns="51435" rIns="205740" bIns="51435" anchor="ctr"/>
          <a:lstStyle>
            <a:defPPr>
              <a:defRPr kern="1200" smtId="4294967295"/>
            </a:defPPr>
          </a:lstStyle>
          <a:p>
            <a:pPr defTabSz="3527822"/>
            <a:r>
              <a:rPr lang="en-US" sz="3600" dirty="0" err="1" smtClean="0">
                <a:solidFill>
                  <a:schemeClr val="bg1"/>
                </a:solidFill>
                <a:latin typeface="Amaranth" panose="02000503050000020004" pitchFamily="2" charset="0"/>
              </a:rPr>
              <a:t>Risultati</a:t>
            </a:r>
            <a:r>
              <a:rPr lang="en-US" sz="3600" dirty="0" smtClean="0">
                <a:solidFill>
                  <a:schemeClr val="bg1"/>
                </a:solidFill>
                <a:latin typeface="Amaranth" panose="02000503050000020004" pitchFamily="2" charset="0"/>
              </a:rPr>
              <a:t> </a:t>
            </a:r>
            <a:r>
              <a:rPr lang="en-US" sz="3600" dirty="0" err="1" smtClean="0">
                <a:solidFill>
                  <a:schemeClr val="bg1"/>
                </a:solidFill>
                <a:latin typeface="Amaranth" panose="02000503050000020004" pitchFamily="2" charset="0"/>
              </a:rPr>
              <a:t>attesi</a:t>
            </a:r>
            <a:endParaRPr lang="en-US" sz="3600" dirty="0">
              <a:solidFill>
                <a:schemeClr val="bg1"/>
              </a:solidFill>
              <a:latin typeface="Amaranth" panose="02000503050000020004" pitchFamily="2" charset="0"/>
            </a:endParaRPr>
          </a:p>
        </p:txBody>
      </p:sp>
      <p:sp>
        <p:nvSpPr>
          <p:cNvPr id="46" name="Rectangle 5">
            <a:extLst>
              <a:ext uri="{FF2B5EF4-FFF2-40B4-BE49-F238E27FC236}">
                <a16:creationId xmlns:a16="http://schemas.microsoft.com/office/drawing/2014/main" id="{88D57C6D-9B7C-4799-9EEF-AD493DF30EC4}"/>
              </a:ext>
            </a:extLst>
          </p:cNvPr>
          <p:cNvSpPr>
            <a:spLocks noChangeArrowheads="1"/>
          </p:cNvSpPr>
          <p:nvPr/>
        </p:nvSpPr>
        <p:spPr bwMode="auto">
          <a:xfrm>
            <a:off x="17148263" y="21399485"/>
            <a:ext cx="14824821" cy="914400"/>
          </a:xfrm>
          <a:prstGeom prst="rect">
            <a:avLst/>
          </a:prstGeom>
          <a:solidFill>
            <a:srgbClr val="1482A5"/>
          </a:solidFill>
          <a:ln>
            <a:noFill/>
          </a:ln>
          <a:effectLst/>
        </p:spPr>
        <p:txBody>
          <a:bodyPr wrap="none" lIns="205740" tIns="51435" rIns="205740" bIns="51435" anchor="ctr"/>
          <a:lstStyle>
            <a:defPPr>
              <a:defRPr kern="1200" smtId="4294967295"/>
            </a:defPPr>
          </a:lstStyle>
          <a:p>
            <a:pPr defTabSz="3527822"/>
            <a:r>
              <a:rPr lang="en-US" sz="3600" dirty="0" err="1" smtClean="0">
                <a:solidFill>
                  <a:schemeClr val="bg1"/>
                </a:solidFill>
                <a:latin typeface="Amaranth" panose="02000503050000020004" pitchFamily="2" charset="0"/>
              </a:rPr>
              <a:t>Conclusioni</a:t>
            </a:r>
            <a:endParaRPr lang="en-US" sz="3600" dirty="0">
              <a:solidFill>
                <a:schemeClr val="bg1"/>
              </a:solidFill>
              <a:latin typeface="Amaranth" panose="02000503050000020004" pitchFamily="2" charset="0"/>
            </a:endParaRPr>
          </a:p>
        </p:txBody>
      </p:sp>
      <p:sp>
        <p:nvSpPr>
          <p:cNvPr id="16" name="Rectangle 5">
            <a:extLst>
              <a:ext uri="{FF2B5EF4-FFF2-40B4-BE49-F238E27FC236}">
                <a16:creationId xmlns:a16="http://schemas.microsoft.com/office/drawing/2014/main" id="{620C51D2-3423-4C6C-A077-34B27F321D2D}"/>
              </a:ext>
            </a:extLst>
          </p:cNvPr>
          <p:cNvSpPr>
            <a:spLocks noChangeArrowheads="1"/>
          </p:cNvSpPr>
          <p:nvPr/>
        </p:nvSpPr>
        <p:spPr bwMode="auto">
          <a:xfrm>
            <a:off x="1028699" y="21389414"/>
            <a:ext cx="14824821" cy="914400"/>
          </a:xfrm>
          <a:prstGeom prst="rect">
            <a:avLst/>
          </a:prstGeom>
          <a:solidFill>
            <a:srgbClr val="1482A5"/>
          </a:solidFill>
          <a:ln>
            <a:noFill/>
          </a:ln>
          <a:effectLst/>
        </p:spPr>
        <p:txBody>
          <a:bodyPr wrap="none" lIns="205740" tIns="51435" rIns="205740" bIns="51435" anchor="ctr"/>
          <a:lstStyle>
            <a:defPPr>
              <a:defRPr kern="1200" smtId="4294967295"/>
            </a:defPPr>
          </a:lstStyle>
          <a:p>
            <a:pPr defTabSz="3527822"/>
            <a:r>
              <a:rPr lang="en-US" sz="3600" dirty="0" err="1" smtClean="0">
                <a:solidFill>
                  <a:schemeClr val="bg1"/>
                </a:solidFill>
                <a:latin typeface="Amaranth" panose="02000503050000020004" pitchFamily="2" charset="0"/>
              </a:rPr>
              <a:t>Materiali</a:t>
            </a:r>
            <a:r>
              <a:rPr lang="en-US" sz="3600" dirty="0" smtClean="0">
                <a:solidFill>
                  <a:schemeClr val="bg1"/>
                </a:solidFill>
                <a:latin typeface="Amaranth" panose="02000503050000020004" pitchFamily="2" charset="0"/>
              </a:rPr>
              <a:t> e </a:t>
            </a:r>
            <a:r>
              <a:rPr lang="en-US" sz="3600" dirty="0" err="1" smtClean="0">
                <a:solidFill>
                  <a:schemeClr val="bg1"/>
                </a:solidFill>
                <a:latin typeface="Amaranth" panose="02000503050000020004" pitchFamily="2" charset="0"/>
              </a:rPr>
              <a:t>metodi</a:t>
            </a:r>
            <a:endParaRPr lang="en-US" sz="3600" dirty="0">
              <a:solidFill>
                <a:schemeClr val="bg1"/>
              </a:solidFill>
              <a:latin typeface="Amaranth" panose="02000503050000020004" pitchFamily="2" charset="0"/>
            </a:endParaRPr>
          </a:p>
        </p:txBody>
      </p:sp>
      <p:sp>
        <p:nvSpPr>
          <p:cNvPr id="17" name="Text Box 6">
            <a:extLst>
              <a:ext uri="{FF2B5EF4-FFF2-40B4-BE49-F238E27FC236}">
                <a16:creationId xmlns:a16="http://schemas.microsoft.com/office/drawing/2014/main" id="{8AE8A03B-3762-4AF2-A9FC-B088E0736F3A}"/>
              </a:ext>
            </a:extLst>
          </p:cNvPr>
          <p:cNvSpPr txBox="1">
            <a:spLocks noChangeArrowheads="1"/>
          </p:cNvSpPr>
          <p:nvPr/>
        </p:nvSpPr>
        <p:spPr bwMode="auto">
          <a:xfrm>
            <a:off x="1101845" y="22586947"/>
            <a:ext cx="14715304" cy="1838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it-IT" sz="3600" dirty="0"/>
              <a:t>Con una condivisione strategica, è stato ritenuto necessario disporre di personale con competenze di attività svolte nell’ambito di interventi sul benessere del personale impiegato nel recente passato in strutture sanitarie nel periodo di emergenza Covid-19, disponendo di specifici bandi di assunzione per il reclutamento di un Dirigente medico ed un Dirigente Psicologo. </a:t>
            </a:r>
            <a:endParaRPr lang="it-IT" sz="3600" dirty="0" smtClean="0"/>
          </a:p>
          <a:p>
            <a:pPr algn="just"/>
            <a:endParaRPr lang="it-IT" sz="3600" dirty="0"/>
          </a:p>
          <a:p>
            <a:pPr algn="just"/>
            <a:r>
              <a:rPr lang="it-IT" sz="3600" dirty="0" smtClean="0"/>
              <a:t>Il </a:t>
            </a:r>
            <a:r>
              <a:rPr lang="it-IT" sz="3600" dirty="0"/>
              <a:t>metodo </a:t>
            </a:r>
            <a:r>
              <a:rPr lang="it-IT" sz="3600" dirty="0" smtClean="0"/>
              <a:t>di intervento </a:t>
            </a:r>
            <a:r>
              <a:rPr lang="it-IT" sz="3600" dirty="0"/>
              <a:t>si basa su l’analisi preliminare di contesto, studio e discussione multidisciplinare interna alla U.O. e conseguente offerta formativa come azione risolutiva in collaborazione con i vertici delle organizzazioni oggetto di intervento. </a:t>
            </a:r>
            <a:endParaRPr lang="it-IT" sz="3600" dirty="0" smtClean="0"/>
          </a:p>
          <a:p>
            <a:pPr algn="just"/>
            <a:endParaRPr lang="it-IT" sz="3600" dirty="0"/>
          </a:p>
          <a:p>
            <a:pPr algn="just"/>
            <a:r>
              <a:rPr lang="it-IT" sz="3600" dirty="0" smtClean="0"/>
              <a:t>L’obiettivo </a:t>
            </a:r>
            <a:r>
              <a:rPr lang="it-IT" sz="3600" dirty="0"/>
              <a:t>strategico di effettuare preliminarmente degli incontri diretti con il personale interessato, rappresenta la modalità di riferimento adottata per la rilevazione del fabbisogno e delle reali esigenze di necessità </a:t>
            </a:r>
            <a:r>
              <a:rPr lang="it-IT" sz="3600" dirty="0" smtClean="0"/>
              <a:t>di </a:t>
            </a:r>
            <a:r>
              <a:rPr lang="it-IT" sz="3600" dirty="0"/>
              <a:t>apprendimento e/o </a:t>
            </a:r>
            <a:r>
              <a:rPr lang="it-IT" sz="3600" dirty="0" err="1"/>
              <a:t>empowerment</a:t>
            </a:r>
            <a:r>
              <a:rPr lang="it-IT" sz="3600" dirty="0"/>
              <a:t>, per una risposta al miglioramento del benessere personale. </a:t>
            </a:r>
            <a:endParaRPr lang="it-IT" sz="3600" dirty="0" smtClean="0"/>
          </a:p>
          <a:p>
            <a:pPr algn="just"/>
            <a:endParaRPr lang="it-IT" sz="3600" b="1" dirty="0">
              <a:solidFill>
                <a:srgbClr val="FF0000"/>
              </a:solidFill>
              <a:latin typeface="+mj-lt"/>
              <a:ea typeface="Open Sans" panose="020B0606030504020204" pitchFamily="34" charset="0"/>
              <a:cs typeface="Open Sans" panose="020B0606030504020204" pitchFamily="34" charset="0"/>
            </a:endParaRPr>
          </a:p>
          <a:p>
            <a:pPr algn="just"/>
            <a:r>
              <a:rPr lang="it-IT" sz="3600" dirty="0" smtClean="0">
                <a:latin typeface="+mj-lt"/>
                <a:ea typeface="Open Sans" panose="020B0606030504020204" pitchFamily="34" charset="0"/>
                <a:cs typeface="Open Sans" panose="020B0606030504020204" pitchFamily="34" charset="0"/>
              </a:rPr>
              <a:t>Gli ambiti che per esperienza sono di utile approfondimento e costante monitoraggio, di efficace applicazione sono:</a:t>
            </a:r>
          </a:p>
          <a:p>
            <a:pPr algn="just"/>
            <a:endParaRPr lang="it-IT" sz="3600" b="1" dirty="0">
              <a:latin typeface="+mj-lt"/>
              <a:ea typeface="Open Sans" panose="020B0606030504020204" pitchFamily="34" charset="0"/>
              <a:cs typeface="Open Sans" panose="020B0606030504020204" pitchFamily="34" charset="0"/>
            </a:endParaRPr>
          </a:p>
          <a:p>
            <a:pPr algn="just"/>
            <a:r>
              <a:rPr lang="it-IT" sz="3600" dirty="0" smtClean="0">
                <a:latin typeface="+mj-lt"/>
                <a:ea typeface="Open Sans" panose="020B0606030504020204" pitchFamily="34" charset="0"/>
                <a:cs typeface="Open Sans" panose="020B0606030504020204" pitchFamily="34" charset="0"/>
              </a:rPr>
              <a:t>1) </a:t>
            </a:r>
            <a:r>
              <a:rPr lang="it-IT" sz="3600" b="1" dirty="0" smtClean="0">
                <a:latin typeface="+mj-lt"/>
                <a:ea typeface="Open Sans" panose="020B0606030504020204" pitchFamily="34" charset="0"/>
                <a:cs typeface="Open Sans" panose="020B0606030504020204" pitchFamily="34" charset="0"/>
              </a:rPr>
              <a:t>Leadership</a:t>
            </a:r>
            <a:r>
              <a:rPr lang="it-IT" sz="3600" dirty="0" smtClean="0">
                <a:latin typeface="+mj-lt"/>
                <a:ea typeface="Open Sans" panose="020B0606030504020204" pitchFamily="34" charset="0"/>
                <a:cs typeface="Open Sans" panose="020B0606030504020204" pitchFamily="34" charset="0"/>
              </a:rPr>
              <a:t> in condizioni normali e di stress;</a:t>
            </a:r>
          </a:p>
          <a:p>
            <a:pPr algn="just"/>
            <a:r>
              <a:rPr lang="it-IT" sz="3600" dirty="0" smtClean="0">
                <a:latin typeface="+mj-lt"/>
                <a:ea typeface="Open Sans" panose="020B0606030504020204" pitchFamily="34" charset="0"/>
                <a:cs typeface="Open Sans" panose="020B0606030504020204" pitchFamily="34" charset="0"/>
              </a:rPr>
              <a:t>2) </a:t>
            </a:r>
            <a:r>
              <a:rPr lang="it-IT" sz="3600" b="1" dirty="0" smtClean="0">
                <a:latin typeface="+mj-lt"/>
                <a:ea typeface="Open Sans" panose="020B0606030504020204" pitchFamily="34" charset="0"/>
                <a:cs typeface="Open Sans" panose="020B0606030504020204" pitchFamily="34" charset="0"/>
              </a:rPr>
              <a:t>Comunicazione efficace </a:t>
            </a:r>
            <a:r>
              <a:rPr lang="it-IT" sz="3600" dirty="0" smtClean="0">
                <a:latin typeface="+mj-lt"/>
                <a:ea typeface="Open Sans" panose="020B0606030504020204" pitchFamily="34" charset="0"/>
                <a:cs typeface="Open Sans" panose="020B0606030504020204" pitchFamily="34" charset="0"/>
              </a:rPr>
              <a:t>per prevenire/affrontare criticità relazionali;</a:t>
            </a:r>
          </a:p>
          <a:p>
            <a:pPr algn="just"/>
            <a:r>
              <a:rPr lang="it-IT" sz="3600" dirty="0" smtClean="0">
                <a:latin typeface="+mj-lt"/>
                <a:ea typeface="Open Sans" panose="020B0606030504020204" pitchFamily="34" charset="0"/>
                <a:cs typeface="Open Sans" panose="020B0606030504020204" pitchFamily="34" charset="0"/>
              </a:rPr>
              <a:t>3) </a:t>
            </a:r>
            <a:r>
              <a:rPr lang="it-IT" sz="3600" b="1" dirty="0" smtClean="0">
                <a:latin typeface="+mj-lt"/>
                <a:ea typeface="Open Sans" panose="020B0606030504020204" pitchFamily="34" charset="0"/>
                <a:cs typeface="Open Sans" panose="020B0606030504020204" pitchFamily="34" charset="0"/>
              </a:rPr>
              <a:t>Gestione dei conflitti </a:t>
            </a:r>
            <a:r>
              <a:rPr lang="it-IT" sz="3600" dirty="0" smtClean="0">
                <a:latin typeface="+mj-lt"/>
                <a:ea typeface="Open Sans" panose="020B0606030504020204" pitchFamily="34" charset="0"/>
                <a:cs typeface="Open Sans" panose="020B0606030504020204" pitchFamily="34" charset="0"/>
              </a:rPr>
              <a:t>interni e con l’utenza;</a:t>
            </a:r>
          </a:p>
          <a:p>
            <a:pPr algn="just"/>
            <a:r>
              <a:rPr lang="it-IT" sz="3600" dirty="0" smtClean="0">
                <a:latin typeface="+mj-lt"/>
                <a:ea typeface="Open Sans" panose="020B0606030504020204" pitchFamily="34" charset="0"/>
                <a:cs typeface="Open Sans" panose="020B0606030504020204" pitchFamily="34" charset="0"/>
              </a:rPr>
              <a:t>4) </a:t>
            </a:r>
            <a:r>
              <a:rPr lang="it-IT" sz="3600" b="1" dirty="0" smtClean="0">
                <a:latin typeface="+mj-lt"/>
                <a:ea typeface="Open Sans" panose="020B0606030504020204" pitchFamily="34" charset="0"/>
                <a:cs typeface="Open Sans" panose="020B0606030504020204" pitchFamily="34" charset="0"/>
              </a:rPr>
              <a:t>Promozione della umanizzazione</a:t>
            </a:r>
            <a:r>
              <a:rPr lang="it-IT" sz="3600" dirty="0" smtClean="0">
                <a:latin typeface="+mj-lt"/>
                <a:ea typeface="Open Sans" panose="020B0606030504020204" pitchFamily="34" charset="0"/>
                <a:cs typeface="Open Sans" panose="020B0606030504020204" pitchFamily="34" charset="0"/>
              </a:rPr>
              <a:t> nel contesto lavorativo e nella accoglienza degli utenti.</a:t>
            </a:r>
          </a:p>
          <a:p>
            <a:pPr algn="just"/>
            <a:endParaRPr lang="it-IT" sz="3600" dirty="0">
              <a:latin typeface="+mj-lt"/>
              <a:ea typeface="Open Sans" panose="020B0606030504020204" pitchFamily="34" charset="0"/>
              <a:cs typeface="Open Sans" panose="020B0606030504020204" pitchFamily="34" charset="0"/>
            </a:endParaRPr>
          </a:p>
          <a:p>
            <a:pPr algn="just"/>
            <a:r>
              <a:rPr lang="it-IT" sz="3600" dirty="0" smtClean="0">
                <a:latin typeface="+mj-lt"/>
                <a:ea typeface="Open Sans" panose="020B0606030504020204" pitchFamily="34" charset="0"/>
                <a:cs typeface="Open Sans" panose="020B0606030504020204" pitchFamily="34" charset="0"/>
              </a:rPr>
              <a:t>Iniziativa sperimentale già considerata di provata efficacia, è il coinvolgimento delle associazioni di pazienti e loro familiari, non come testimoni di criticità, ma come </a:t>
            </a:r>
            <a:r>
              <a:rPr lang="it-IT" sz="3600" i="1" dirty="0" smtClean="0">
                <a:latin typeface="+mj-lt"/>
                <a:ea typeface="Open Sans" panose="020B0606030504020204" pitchFamily="34" charset="0"/>
                <a:cs typeface="Open Sans" panose="020B0606030504020204" pitchFamily="34" charset="0"/>
              </a:rPr>
              <a:t>opinion leader </a:t>
            </a:r>
            <a:r>
              <a:rPr lang="it-IT" sz="3600" dirty="0" smtClean="0">
                <a:latin typeface="+mj-lt"/>
                <a:ea typeface="Open Sans" panose="020B0606030504020204" pitchFamily="34" charset="0"/>
                <a:cs typeface="Open Sans" panose="020B0606030504020204" pitchFamily="34" charset="0"/>
              </a:rPr>
              <a:t>per orientare le modalità di aggiornamento contestualizzate nell’ambito assistenziale di riferimento. </a:t>
            </a:r>
          </a:p>
          <a:p>
            <a:pPr marL="742950" indent="-742950" algn="just">
              <a:buAutoNum type="arabicParenR"/>
            </a:pPr>
            <a:endParaRPr lang="en-US" sz="36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18" name="Rectangle 5">
            <a:extLst>
              <a:ext uri="{FF2B5EF4-FFF2-40B4-BE49-F238E27FC236}">
                <a16:creationId xmlns:a16="http://schemas.microsoft.com/office/drawing/2014/main" id="{88133C58-052D-4585-823B-31740DB45AF4}"/>
              </a:ext>
            </a:extLst>
          </p:cNvPr>
          <p:cNvSpPr>
            <a:spLocks noChangeArrowheads="1"/>
          </p:cNvSpPr>
          <p:nvPr/>
        </p:nvSpPr>
        <p:spPr bwMode="auto">
          <a:xfrm>
            <a:off x="1392488" y="7908175"/>
            <a:ext cx="14024497" cy="837586"/>
          </a:xfrm>
          <a:prstGeom prst="rect">
            <a:avLst/>
          </a:prstGeom>
          <a:noFill/>
          <a:ln>
            <a:noFill/>
          </a:ln>
          <a:effectLst/>
        </p:spPr>
        <p:txBody>
          <a:bodyPr wrap="none" lIns="102870" tIns="51435" rIns="102870" bIns="51435" anchor="ctr"/>
          <a:lstStyle>
            <a:defPPr>
              <a:defRPr kern="1200" smtId="4294967295"/>
            </a:defPPr>
          </a:lstStyle>
          <a:p>
            <a:pPr defTabSz="3527822"/>
            <a:r>
              <a:rPr lang="en-US" sz="4000" dirty="0" err="1" smtClean="0">
                <a:solidFill>
                  <a:srgbClr val="235078"/>
                </a:solidFill>
                <a:latin typeface="Amaranth" panose="02000503050000020004" pitchFamily="2" charset="0"/>
              </a:rPr>
              <a:t>Introduzione</a:t>
            </a:r>
            <a:endParaRPr lang="en-US" sz="4000" dirty="0">
              <a:solidFill>
                <a:srgbClr val="235078"/>
              </a:solidFill>
              <a:latin typeface="Amaranth" panose="02000503050000020004" pitchFamily="2" charset="0"/>
            </a:endParaRPr>
          </a:p>
        </p:txBody>
      </p:sp>
      <p:sp>
        <p:nvSpPr>
          <p:cNvPr id="230" name="TextBox 229">
            <a:extLst>
              <a:ext uri="{FF2B5EF4-FFF2-40B4-BE49-F238E27FC236}">
                <a16:creationId xmlns:a16="http://schemas.microsoft.com/office/drawing/2014/main" id="{AD2E301E-E7B3-4BB5-B48D-F76D6F65BBE3}"/>
              </a:ext>
            </a:extLst>
          </p:cNvPr>
          <p:cNvSpPr txBox="1"/>
          <p:nvPr/>
        </p:nvSpPr>
        <p:spPr>
          <a:xfrm>
            <a:off x="17064877" y="8982669"/>
            <a:ext cx="14741436" cy="12280285"/>
          </a:xfrm>
          <a:prstGeom prst="rect">
            <a:avLst/>
          </a:prstGeom>
          <a:noFill/>
        </p:spPr>
        <p:txBody>
          <a:bodyPr wrap="square" rtlCol="0">
            <a:spAutoFit/>
          </a:bodyPr>
          <a:lstStyle>
            <a:defPPr>
              <a:defRPr kern="1200" smtId="4294967295"/>
            </a:defPPr>
          </a:lstStyle>
          <a:p>
            <a:pPr algn="just"/>
            <a:r>
              <a:rPr lang="it-IT" sz="3600" dirty="0"/>
              <a:t>Nei recenti mesi di epidemia da Covid-19, ed in particolare al momento attuale dei primi </a:t>
            </a:r>
            <a:r>
              <a:rPr lang="it-IT" sz="3600" i="1" dirty="0"/>
              <a:t>possibili</a:t>
            </a:r>
            <a:r>
              <a:rPr lang="it-IT" sz="3600" dirty="0"/>
              <a:t> effetti negativi sul benessere del personale, particolare attenzione è stata posta ad una programmazione di iniziative d’intervento, con i seguenti vantaggi attesi attraverso una azione </a:t>
            </a:r>
            <a:r>
              <a:rPr lang="it-IT" sz="3600" dirty="0" smtClean="0"/>
              <a:t>di </a:t>
            </a:r>
            <a:r>
              <a:rPr lang="it-IT" sz="3600" dirty="0" err="1" smtClean="0"/>
              <a:t>coaching</a:t>
            </a:r>
            <a:r>
              <a:rPr lang="it-IT" sz="3600" dirty="0"/>
              <a:t>: </a:t>
            </a:r>
            <a:endParaRPr lang="it-IT" sz="3600" dirty="0" smtClean="0"/>
          </a:p>
          <a:p>
            <a:pPr algn="just">
              <a:buAutoNum type="arabicParenR"/>
            </a:pPr>
            <a:r>
              <a:rPr lang="it-IT" sz="3600" i="1" dirty="0" smtClean="0"/>
              <a:t> </a:t>
            </a:r>
            <a:r>
              <a:rPr lang="it-IT" sz="3600" b="1" i="1" u="sng" dirty="0" smtClean="0"/>
              <a:t>Vantaggi </a:t>
            </a:r>
            <a:r>
              <a:rPr lang="it-IT" sz="3600" b="1" i="1" u="sng" dirty="0"/>
              <a:t>per i lavoratori</a:t>
            </a:r>
            <a:r>
              <a:rPr lang="it-IT" sz="3600" dirty="0"/>
              <a:t>: </a:t>
            </a:r>
            <a:r>
              <a:rPr lang="it-IT" sz="3600" dirty="0" smtClean="0"/>
              <a:t>                                                                             </a:t>
            </a:r>
          </a:p>
          <a:p>
            <a:pPr algn="just">
              <a:buFontTx/>
              <a:buChar char="-"/>
            </a:pPr>
            <a:r>
              <a:rPr lang="it-IT" sz="3600" dirty="0" smtClean="0"/>
              <a:t> Interventi </a:t>
            </a:r>
            <a:r>
              <a:rPr lang="it-IT" sz="3600" dirty="0"/>
              <a:t>nelle dinamiche </a:t>
            </a:r>
            <a:r>
              <a:rPr lang="it-IT" sz="3600" dirty="0" smtClean="0"/>
              <a:t>relazionali ed emotive</a:t>
            </a:r>
            <a:r>
              <a:rPr lang="it-IT" sz="3600" dirty="0"/>
              <a:t>, che incidono fortemente sulla performance del personale aziendale, affinché i singoli lavoratori sviluppino consapevolezza del cambiamento, motivazione ed autonomia nell’utilizzo delle proprie risorse. </a:t>
            </a:r>
            <a:r>
              <a:rPr lang="it-IT" sz="3600" dirty="0" smtClean="0"/>
              <a:t>                            </a:t>
            </a:r>
          </a:p>
          <a:p>
            <a:pPr algn="just"/>
            <a:r>
              <a:rPr lang="it-IT" sz="3600" dirty="0" smtClean="0"/>
              <a:t>- </a:t>
            </a:r>
            <a:r>
              <a:rPr lang="it-IT" sz="3600" dirty="0"/>
              <a:t>Incremento della possibilità di raggiungere i propri obiettivi di miglioramento e crescita nell’azienda realizzando percorsi intenzionali di crescita personale, basati </a:t>
            </a:r>
            <a:r>
              <a:rPr lang="it-IT" sz="3600" dirty="0" err="1"/>
              <a:t>sull’action</a:t>
            </a:r>
            <a:r>
              <a:rPr lang="it-IT" sz="3600" dirty="0"/>
              <a:t> </a:t>
            </a:r>
            <a:r>
              <a:rPr lang="it-IT" sz="3600" dirty="0" err="1"/>
              <a:t>learning</a:t>
            </a:r>
            <a:r>
              <a:rPr lang="it-IT" sz="3600" dirty="0"/>
              <a:t> e centrati sulla persona nella sua totalità, fatta di aspirazioni, valori ed obiettivi personali. </a:t>
            </a:r>
            <a:endParaRPr lang="it-IT" sz="3600" dirty="0" smtClean="0"/>
          </a:p>
          <a:p>
            <a:pPr algn="just"/>
            <a:r>
              <a:rPr lang="it-IT" sz="3600" dirty="0" smtClean="0"/>
              <a:t>2) </a:t>
            </a:r>
            <a:r>
              <a:rPr lang="it-IT" sz="3600" b="1" i="1" u="sng" dirty="0" smtClean="0"/>
              <a:t>Vantaggi </a:t>
            </a:r>
            <a:r>
              <a:rPr lang="it-IT" sz="3600" b="1" i="1" u="sng" dirty="0"/>
              <a:t>per i responsabili di Unità operativa</a:t>
            </a:r>
            <a:r>
              <a:rPr lang="it-IT" sz="3600" dirty="0" smtClean="0"/>
              <a:t>:                       </a:t>
            </a:r>
          </a:p>
          <a:p>
            <a:pPr algn="just"/>
            <a:r>
              <a:rPr lang="it-IT" sz="3600" dirty="0" smtClean="0"/>
              <a:t>- Padronanza </a:t>
            </a:r>
            <a:r>
              <a:rPr lang="it-IT" sz="3600" dirty="0"/>
              <a:t>nell’uso della leadership situazionale </a:t>
            </a:r>
            <a:r>
              <a:rPr lang="it-IT" sz="3600" dirty="0" smtClean="0"/>
              <a:t>nel </a:t>
            </a:r>
            <a:r>
              <a:rPr lang="it-IT" sz="3600" dirty="0"/>
              <a:t>guidare i propri collaboratori verso la crescita e l’autonomia coniugando maggiore corrispondenza tra obiettivi individuali ed obiettivi aziendali;  </a:t>
            </a:r>
            <a:r>
              <a:rPr lang="it-IT" sz="3600" dirty="0" smtClean="0"/>
              <a:t>               </a:t>
            </a:r>
          </a:p>
          <a:p>
            <a:pPr algn="just"/>
            <a:r>
              <a:rPr lang="it-IT" sz="3600" dirty="0" smtClean="0"/>
              <a:t>- </a:t>
            </a:r>
            <a:r>
              <a:rPr lang="it-IT" sz="3600" dirty="0"/>
              <a:t>Scambio di best </a:t>
            </a:r>
            <a:r>
              <a:rPr lang="it-IT" sz="3600" dirty="0" err="1"/>
              <a:t>practices</a:t>
            </a:r>
            <a:r>
              <a:rPr lang="it-IT" sz="3600" dirty="0"/>
              <a:t> tra gli stessi </a:t>
            </a:r>
            <a:r>
              <a:rPr lang="it-IT" sz="3600" dirty="0" smtClean="0"/>
              <a:t>lavoratori, </a:t>
            </a:r>
            <a:r>
              <a:rPr lang="it-IT" sz="3600" dirty="0"/>
              <a:t>ritenuti i principali </a:t>
            </a:r>
            <a:r>
              <a:rPr lang="it-IT" sz="3600" dirty="0" err="1"/>
              <a:t>stakeholders</a:t>
            </a:r>
            <a:r>
              <a:rPr lang="it-IT" sz="3600" dirty="0"/>
              <a:t> delle organizzazioni di successo, che mediante metodologie basate sul coinvolgimento attivo su più livelli, </a:t>
            </a:r>
            <a:r>
              <a:rPr lang="it-IT" sz="3600" dirty="0" smtClean="0"/>
              <a:t>creano </a:t>
            </a:r>
            <a:r>
              <a:rPr lang="it-IT" sz="3600" dirty="0"/>
              <a:t>così facendo le condizioni di un consapevole benessere. </a:t>
            </a:r>
            <a:endParaRPr lang="en-US" sz="36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287" name="TextBox 286">
            <a:extLst>
              <a:ext uri="{FF2B5EF4-FFF2-40B4-BE49-F238E27FC236}">
                <a16:creationId xmlns:a16="http://schemas.microsoft.com/office/drawing/2014/main" id="{2C6E9F3E-3183-4639-8BD4-4D30DDD1A58D}"/>
              </a:ext>
            </a:extLst>
          </p:cNvPr>
          <p:cNvSpPr txBox="1"/>
          <p:nvPr/>
        </p:nvSpPr>
        <p:spPr>
          <a:xfrm>
            <a:off x="17064877" y="22586947"/>
            <a:ext cx="14824820" cy="13942278"/>
          </a:xfrm>
          <a:prstGeom prst="rect">
            <a:avLst/>
          </a:prstGeom>
          <a:noFill/>
        </p:spPr>
        <p:txBody>
          <a:bodyPr wrap="square" rtlCol="0">
            <a:spAutoFit/>
          </a:bodyPr>
          <a:lstStyle>
            <a:defPPr>
              <a:defRPr kern="1200" smtId="4294967295"/>
            </a:defPPr>
          </a:lstStyle>
          <a:p>
            <a:pPr algn="just"/>
            <a:r>
              <a:rPr lang="it-IT" sz="3600" dirty="0">
                <a:latin typeface="Arial" panose="020B0604020202020204" pitchFamily="34" charset="0"/>
                <a:ea typeface="Times New Roman" panose="02020603050405020304" pitchFamily="18" charset="0"/>
              </a:rPr>
              <a:t>Lo strumento d’intervento rappresentato dalla </a:t>
            </a:r>
            <a:r>
              <a:rPr lang="it-IT" sz="3600" b="1" dirty="0">
                <a:latin typeface="Arial" panose="020B0604020202020204" pitchFamily="34" charset="0"/>
                <a:ea typeface="Times New Roman" panose="02020603050405020304" pitchFamily="18" charset="0"/>
              </a:rPr>
              <a:t>formazione aziendale </a:t>
            </a:r>
            <a:r>
              <a:rPr lang="it-IT" sz="3600" dirty="0">
                <a:latin typeface="Arial" panose="020B0604020202020204" pitchFamily="34" charset="0"/>
                <a:ea typeface="Times New Roman" panose="02020603050405020304" pitchFamily="18" charset="0"/>
              </a:rPr>
              <a:t>associata ad una azione di </a:t>
            </a:r>
            <a:r>
              <a:rPr lang="it-IT" sz="3600" b="1" dirty="0" err="1">
                <a:latin typeface="Arial" panose="020B0604020202020204" pitchFamily="34" charset="0"/>
                <a:ea typeface="Times New Roman" panose="02020603050405020304" pitchFamily="18" charset="0"/>
              </a:rPr>
              <a:t>coaching</a:t>
            </a:r>
            <a:r>
              <a:rPr lang="it-IT" sz="3600" dirty="0">
                <a:latin typeface="Arial" panose="020B0604020202020204" pitchFamily="34" charset="0"/>
                <a:ea typeface="Times New Roman" panose="02020603050405020304" pitchFamily="18" charset="0"/>
              </a:rPr>
              <a:t>, migliora le </a:t>
            </a:r>
            <a:r>
              <a:rPr lang="it-IT" sz="3600" b="1" i="1" dirty="0" err="1">
                <a:latin typeface="Arial" panose="020B0604020202020204" pitchFamily="34" charset="0"/>
                <a:ea typeface="Times New Roman" panose="02020603050405020304" pitchFamily="18" charset="0"/>
              </a:rPr>
              <a:t>competence</a:t>
            </a:r>
            <a:r>
              <a:rPr lang="it-IT" sz="3600" dirty="0">
                <a:latin typeface="Arial" panose="020B0604020202020204" pitchFamily="34" charset="0"/>
                <a:ea typeface="Times New Roman" panose="02020603050405020304" pitchFamily="18" charset="0"/>
              </a:rPr>
              <a:t> individuali e di gruppo, e permette contemporaneamente di ridurre le resistenze al cambiamento agendo sulle motivazioni e sulle responsabilità, ottenendo come obiettivo finale lo </a:t>
            </a:r>
            <a:r>
              <a:rPr lang="it-IT" sz="3600" b="1" dirty="0">
                <a:latin typeface="Arial" panose="020B0604020202020204" pitchFamily="34" charset="0"/>
                <a:ea typeface="Times New Roman" panose="02020603050405020304" pitchFamily="18" charset="0"/>
              </a:rPr>
              <a:t>sviluppo organizzativo</a:t>
            </a:r>
            <a:r>
              <a:rPr lang="it-IT" sz="3600" dirty="0">
                <a:latin typeface="Arial" panose="020B0604020202020204" pitchFamily="34" charset="0"/>
                <a:ea typeface="Times New Roman" panose="02020603050405020304" pitchFamily="18" charset="0"/>
              </a:rPr>
              <a:t>, associato a conseguenze positive sul </a:t>
            </a:r>
            <a:r>
              <a:rPr lang="it-IT" sz="3600" b="1" dirty="0">
                <a:latin typeface="Arial" panose="020B0604020202020204" pitchFamily="34" charset="0"/>
                <a:ea typeface="Times New Roman" panose="02020603050405020304" pitchFamily="18" charset="0"/>
              </a:rPr>
              <a:t>benessere</a:t>
            </a:r>
            <a:r>
              <a:rPr lang="it-IT" sz="3600" i="1" dirty="0">
                <a:latin typeface="Arial" panose="020B0604020202020204" pitchFamily="34" charset="0"/>
                <a:ea typeface="Times New Roman" panose="02020603050405020304" pitchFamily="18" charset="0"/>
              </a:rPr>
              <a:t> </a:t>
            </a:r>
            <a:r>
              <a:rPr lang="it-IT" sz="3600" b="1" dirty="0">
                <a:latin typeface="Arial" panose="020B0604020202020204" pitchFamily="34" charset="0"/>
                <a:ea typeface="Times New Roman" panose="02020603050405020304" pitchFamily="18" charset="0"/>
              </a:rPr>
              <a:t>lavorativo</a:t>
            </a:r>
            <a:r>
              <a:rPr lang="it-IT" sz="3600" dirty="0">
                <a:latin typeface="Arial" panose="020B0604020202020204" pitchFamily="34" charset="0"/>
                <a:ea typeface="Times New Roman" panose="02020603050405020304" pitchFamily="18" charset="0"/>
              </a:rPr>
              <a:t> del personale interessato. </a:t>
            </a:r>
            <a:endParaRPr lang="it-IT" sz="3600" dirty="0" smtClean="0">
              <a:latin typeface="Arial" panose="020B0604020202020204" pitchFamily="34" charset="0"/>
              <a:ea typeface="Times New Roman" panose="02020603050405020304" pitchFamily="18" charset="0"/>
            </a:endParaRPr>
          </a:p>
          <a:p>
            <a:pPr algn="just"/>
            <a:endParaRPr lang="it-IT" sz="3600" dirty="0">
              <a:latin typeface="Arial" panose="020B0604020202020204" pitchFamily="34" charset="0"/>
            </a:endParaRPr>
          </a:p>
          <a:p>
            <a:pPr algn="just"/>
            <a:r>
              <a:rPr lang="it-IT" sz="3600" dirty="0" smtClean="0">
                <a:latin typeface="Arial" panose="020B0604020202020204" pitchFamily="34" charset="0"/>
              </a:rPr>
              <a:t>Aspetti che, è facile comprendere, determineranno delle conseguenze positive nelle dinamiche relazionali con l’utenza, in questo momento particolarmente sensibile al concetto di salute ed ai rapporti con i lavoratori impegnati quotidianamente nelle strutture sanitarie.</a:t>
            </a:r>
          </a:p>
          <a:p>
            <a:pPr algn="just"/>
            <a:endParaRPr lang="it-IT" sz="3600" dirty="0">
              <a:latin typeface="Arial" panose="020B0604020202020204" pitchFamily="34" charset="0"/>
            </a:endParaRPr>
          </a:p>
          <a:p>
            <a:pPr algn="just"/>
            <a:r>
              <a:rPr lang="it-IT" sz="3600" dirty="0" smtClean="0"/>
              <a:t>L’ambito sociale di riferimento è particolarmente sensibile ai rapporti con le istituzioni sanitarie, nazionali e regionali, con un percepito alto rischio di tendenziale </a:t>
            </a:r>
            <a:r>
              <a:rPr lang="it-IT" sz="3600" i="1" dirty="0" smtClean="0"/>
              <a:t>escalation</a:t>
            </a:r>
            <a:r>
              <a:rPr lang="it-IT" sz="3600" dirty="0" smtClean="0"/>
              <a:t> di forme di non riconoscimento dello status di lavoratore incaricato di pubblico servizio, in tutte le condizioni in cui c’è un rapporto diretto con i pazienti, come nei Pronto Soccorso, ambulatori ecc.</a:t>
            </a:r>
          </a:p>
          <a:p>
            <a:pPr algn="just"/>
            <a:endParaRPr lang="it-IT" sz="3600" dirty="0"/>
          </a:p>
          <a:p>
            <a:pPr algn="just"/>
            <a:r>
              <a:rPr lang="it-IT" sz="3600" dirty="0" smtClean="0"/>
              <a:t>Le aggressioni verbali che sfociano in atti di violenza, sono all’ordine del giorno in tutta Italia, creando nel personale sconforto per il mancato riconoscimento del ruolo ed insoddisfazione, con desiderio diffuso di lasciare la professione, specialmente nelle realtà lavorative dove non vengono realizzate iniziative di sostegno da parte dei vertici aziendali.</a:t>
            </a:r>
            <a:endParaRPr lang="it-IT" sz="3600" dirty="0"/>
          </a:p>
        </p:txBody>
      </p:sp>
      <p:sp>
        <p:nvSpPr>
          <p:cNvPr id="20" name="Rectangle 5">
            <a:extLst>
              <a:ext uri="{FF2B5EF4-FFF2-40B4-BE49-F238E27FC236}">
                <a16:creationId xmlns:a16="http://schemas.microsoft.com/office/drawing/2014/main" id="{1D190742-CABF-42B7-98F1-0542A6A25BED}"/>
              </a:ext>
            </a:extLst>
          </p:cNvPr>
          <p:cNvSpPr>
            <a:spLocks noChangeArrowheads="1"/>
          </p:cNvSpPr>
          <p:nvPr/>
        </p:nvSpPr>
        <p:spPr bwMode="auto">
          <a:xfrm>
            <a:off x="17106570" y="36529225"/>
            <a:ext cx="14824821" cy="914400"/>
          </a:xfrm>
          <a:prstGeom prst="rect">
            <a:avLst/>
          </a:prstGeom>
          <a:solidFill>
            <a:srgbClr val="1482A5"/>
          </a:solidFill>
          <a:ln>
            <a:noFill/>
          </a:ln>
          <a:effectLst/>
        </p:spPr>
        <p:txBody>
          <a:bodyPr wrap="none" lIns="205740" tIns="51435" rIns="205740" bIns="51435" anchor="ctr"/>
          <a:lstStyle>
            <a:defPPr>
              <a:defRPr kern="1200" smtId="4294967295"/>
            </a:defPPr>
          </a:lstStyle>
          <a:p>
            <a:pPr defTabSz="3527822"/>
            <a:r>
              <a:rPr lang="en-US" sz="3600" dirty="0" err="1" smtClean="0">
                <a:solidFill>
                  <a:schemeClr val="bg1"/>
                </a:solidFill>
                <a:latin typeface="Amaranth" panose="02000503050000020004" pitchFamily="2" charset="0"/>
              </a:rPr>
              <a:t>Bibliografia</a:t>
            </a:r>
            <a:r>
              <a:rPr lang="en-US" sz="3600" dirty="0" smtClean="0">
                <a:solidFill>
                  <a:schemeClr val="bg1"/>
                </a:solidFill>
                <a:latin typeface="Amaranth" panose="02000503050000020004" pitchFamily="2" charset="0"/>
              </a:rPr>
              <a:t> </a:t>
            </a:r>
            <a:r>
              <a:rPr lang="en-US" sz="3600" dirty="0" err="1" smtClean="0">
                <a:solidFill>
                  <a:schemeClr val="bg1"/>
                </a:solidFill>
                <a:latin typeface="Amaranth" panose="02000503050000020004" pitchFamily="2" charset="0"/>
              </a:rPr>
              <a:t>essenziale</a:t>
            </a:r>
            <a:endParaRPr lang="en-US" sz="3600" dirty="0">
              <a:solidFill>
                <a:schemeClr val="bg1"/>
              </a:solidFill>
              <a:latin typeface="Amaranth" panose="02000503050000020004" pitchFamily="2" charset="0"/>
            </a:endParaRPr>
          </a:p>
        </p:txBody>
      </p:sp>
      <p:sp>
        <p:nvSpPr>
          <p:cNvPr id="21" name="TextBox 20">
            <a:extLst>
              <a:ext uri="{FF2B5EF4-FFF2-40B4-BE49-F238E27FC236}">
                <a16:creationId xmlns:a16="http://schemas.microsoft.com/office/drawing/2014/main" id="{E50E24C6-4906-4D34-BA71-F03C8FD1076A}"/>
              </a:ext>
            </a:extLst>
          </p:cNvPr>
          <p:cNvSpPr txBox="1"/>
          <p:nvPr/>
        </p:nvSpPr>
        <p:spPr>
          <a:xfrm>
            <a:off x="17064877" y="37716687"/>
            <a:ext cx="14824820" cy="5570756"/>
          </a:xfrm>
          <a:prstGeom prst="rect">
            <a:avLst/>
          </a:prstGeom>
          <a:noFill/>
        </p:spPr>
        <p:txBody>
          <a:bodyPr wrap="square" rtlCol="0">
            <a:spAutoFit/>
          </a:bodyPr>
          <a:lstStyle>
            <a:defPPr>
              <a:defRPr kern="1200" smtId="4294967295"/>
            </a:defPPr>
          </a:lstStyle>
          <a:p>
            <a:pPr algn="just"/>
            <a:r>
              <a:rPr lang="it-IT" sz="3200" dirty="0" smtClean="0"/>
              <a:t>1</a:t>
            </a:r>
            <a:r>
              <a:rPr lang="it-IT" sz="3200" dirty="0"/>
              <a:t>) Gestione dello stress e prevenzione del </a:t>
            </a:r>
            <a:r>
              <a:rPr lang="it-IT" sz="3200" dirty="0" err="1" smtClean="0"/>
              <a:t>Burnout</a:t>
            </a:r>
            <a:r>
              <a:rPr lang="it-IT" sz="3200" dirty="0" smtClean="0"/>
              <a:t> </a:t>
            </a:r>
            <a:r>
              <a:rPr lang="it-IT" sz="3200" dirty="0"/>
              <a:t>negli operatori sanitari nell’emergenza Covid-19 - INAIL Consiglio Nazionale Ordine degli Psicologi 2020 </a:t>
            </a:r>
            <a:r>
              <a:rPr lang="it-IT" sz="3200" dirty="0" smtClean="0"/>
              <a:t>(https://www.inail.it/cs/internet/docs/alg-pubbl-gestione-stress-operatori-sanitari-covid-19_6443145764145.pdf); </a:t>
            </a:r>
          </a:p>
          <a:p>
            <a:pPr algn="just"/>
            <a:r>
              <a:rPr lang="it-IT" sz="3200" dirty="0" smtClean="0"/>
              <a:t>2) Job </a:t>
            </a:r>
            <a:r>
              <a:rPr lang="it-IT" sz="3200" dirty="0" err="1" smtClean="0"/>
              <a:t>crafting</a:t>
            </a:r>
            <a:r>
              <a:rPr lang="it-IT" sz="3200" dirty="0" smtClean="0"/>
              <a:t> e benessere lavorativo: un’indagine esplorativa -  F. Signore e altri (https://www.ncbi.nlm.nih.gov/pmc/articles/PMC7809983/);</a:t>
            </a:r>
            <a:endParaRPr lang="it-IT" sz="3200" dirty="0"/>
          </a:p>
          <a:p>
            <a:pPr algn="just"/>
            <a:r>
              <a:rPr lang="it-IT" sz="3200" dirty="0" smtClean="0"/>
              <a:t>3</a:t>
            </a:r>
            <a:r>
              <a:rPr lang="it-IT" sz="3200" dirty="0"/>
              <a:t>) Intervento di prevenzione dello stress lavoro-correlato e di promozione del benessere lavorativo nel personale dell’emergenza urgenza sanitaria della Lombardia post emergenza COVID-19 (https://www.inail.it/cs/internet/docs/alg2-prac-accordo-lombardia-iep-sm-areu.pdf).</a:t>
            </a:r>
          </a:p>
          <a:p>
            <a:endParaRPr lang="en-US" sz="2400" dirty="0">
              <a:latin typeface="Titillium Web" panose="00000500000000000000" pitchFamily="2" charset="0"/>
              <a:ea typeface="Open Sans" panose="020B0606030504020204" pitchFamily="34" charset="0"/>
              <a:cs typeface="Open Sans" panose="020B0606030504020204" pitchFamily="34" charset="0"/>
            </a:endParaRPr>
          </a:p>
        </p:txBody>
      </p:sp>
      <p:pic>
        <p:nvPicPr>
          <p:cNvPr id="1026" name="Picture 2" descr="Visualizza immagine di 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t="20873" b="31689"/>
          <a:stretch/>
        </p:blipFill>
        <p:spPr bwMode="auto">
          <a:xfrm>
            <a:off x="400162" y="2120400"/>
            <a:ext cx="5058046" cy="2399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sualizza immagine di 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0995" y="3076170"/>
            <a:ext cx="4913055" cy="1307049"/>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rotWithShape="1">
          <a:blip r:embed="rId4">
            <a:extLst>
              <a:ext uri="{28A0092B-C50C-407E-A947-70E740481C1C}">
                <a14:useLocalDpi xmlns:a14="http://schemas.microsoft.com/office/drawing/2010/main" val="0"/>
              </a:ext>
            </a:extLst>
          </a:blip>
          <a:srcRect r="-323" b="76237"/>
          <a:stretch/>
        </p:blipFill>
        <p:spPr>
          <a:xfrm>
            <a:off x="3622191" y="10610"/>
            <a:ext cx="24462658" cy="2980929"/>
          </a:xfrm>
          <a:prstGeom prst="rect">
            <a:avLst/>
          </a:prstGeom>
        </p:spPr>
      </p:pic>
      <p:sp>
        <p:nvSpPr>
          <p:cNvPr id="3" name="Rettangolo 2"/>
          <p:cNvSpPr/>
          <p:nvPr/>
        </p:nvSpPr>
        <p:spPr>
          <a:xfrm>
            <a:off x="1" y="2689382"/>
            <a:ext cx="32918399" cy="3098669"/>
          </a:xfrm>
          <a:prstGeom prst="rect">
            <a:avLst/>
          </a:prstGeom>
        </p:spPr>
        <p:txBody>
          <a:bodyPr wrap="square">
            <a:spAutoFit/>
          </a:bodyPr>
          <a:lstStyle/>
          <a:p>
            <a:pPr algn="ctr"/>
            <a:r>
              <a:rPr lang="it-IT" sz="4800" b="1" dirty="0" smtClean="0"/>
              <a:t>Supportare </a:t>
            </a:r>
            <a:r>
              <a:rPr lang="it-IT" sz="4800" b="1" dirty="0"/>
              <a:t>nel post Covid-19 i processi di cambiamento organizzativo </a:t>
            </a:r>
          </a:p>
          <a:p>
            <a:pPr algn="ctr"/>
            <a:r>
              <a:rPr lang="it-IT" sz="4800" b="1" dirty="0"/>
              <a:t>promuovendo iniziative formative per il benessere del personale </a:t>
            </a:r>
          </a:p>
          <a:p>
            <a:pPr algn="ctr"/>
            <a:r>
              <a:rPr lang="it-IT" sz="4800" b="1" dirty="0"/>
              <a:t>con ricadute positive nelle relazioni interpersonali e con </a:t>
            </a:r>
            <a:r>
              <a:rPr lang="it-IT" sz="4800" b="1" dirty="0" smtClean="0"/>
              <a:t>l’utenza</a:t>
            </a:r>
          </a:p>
          <a:p>
            <a:pPr algn="ctr">
              <a:lnSpc>
                <a:spcPct val="107000"/>
              </a:lnSpc>
              <a:spcAft>
                <a:spcPts val="800"/>
              </a:spcAft>
            </a:pPr>
            <a:endParaRPr lang="it-IT"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nceptualizingcobalt|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493</TotalTime>
  <Words>1003</Words>
  <Application>Microsoft Office PowerPoint</Application>
  <PresentationFormat>Personalizzato</PresentationFormat>
  <Paragraphs>49</Paragraphs>
  <Slides>1</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vt:i4>
      </vt:variant>
    </vt:vector>
  </HeadingPairs>
  <TitlesOfParts>
    <vt:vector size="9" baseType="lpstr">
      <vt:lpstr>Titillium Web</vt:lpstr>
      <vt:lpstr>Calibri</vt:lpstr>
      <vt:lpstr>Amaranth</vt:lpstr>
      <vt:lpstr>Open Sans</vt:lpstr>
      <vt:lpstr>Arial</vt:lpstr>
      <vt:lpstr>Symbol</vt:lpstr>
      <vt:lpstr>Times New Roman</vt:lpstr>
      <vt:lpstr>Default Design</vt:lpstr>
      <vt:lpstr>Presentazione standard di PowerPoint</vt:lpstr>
    </vt:vector>
  </TitlesOfParts>
  <Company>Graphicsland/MAKESIGNS.COM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Emilio Scalise</cp:lastModifiedBy>
  <cp:revision>79</cp:revision>
  <cp:lastPrinted>2022-09-12T08:07:46Z</cp:lastPrinted>
  <dcterms:modified xsi:type="dcterms:W3CDTF">2022-09-12T08:13:00Z</dcterms:modified>
  <cp:category>scientific poster PowerPoint</cp:category>
</cp:coreProperties>
</file>