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89" autoAdjust="0"/>
  </p:normalViewPr>
  <p:slideViewPr>
    <p:cSldViewPr snapToGrid="0">
      <p:cViewPr varScale="1">
        <p:scale>
          <a:sx n="68" d="100"/>
          <a:sy n="68" d="100"/>
        </p:scale>
        <p:origin x="16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DECDB-9DF7-4181-88B1-A6235252F935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0E9CF-51ED-4463-9AD0-A75CC4CD709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507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4490F-2BE9-4850-923C-2928A5421A2E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068A7-2C4D-47F5-B88C-33833F31C4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94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0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84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64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72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45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295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35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01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75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7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36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F4467-40F0-47BF-A397-0B1AE6063848}" type="datetimeFigureOut">
              <a:rPr lang="it-IT" smtClean="0"/>
              <a:t>30/08/2024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BE83-F65A-483F-B4FE-EBAF0B3F7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6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72" b="35013"/>
          <a:stretch/>
        </p:blipFill>
        <p:spPr bwMode="auto">
          <a:xfrm>
            <a:off x="5263465" y="286311"/>
            <a:ext cx="1542687" cy="63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LOGO_POSITIVO_COLO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702" y="480769"/>
            <a:ext cx="1185223" cy="332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873657" y="1740798"/>
            <a:ext cx="4170264" cy="70074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5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it-IT" sz="5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>Formazione in sanità dopo l’emergenza Covid-19: </a:t>
            </a:r>
          </a:p>
          <a:p>
            <a:pPr algn="ctr"/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>formare i formatori al benessere </a:t>
            </a:r>
            <a:r>
              <a:rPr lang="it-IT" sz="1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nell’apprendimento</a:t>
            </a:r>
          </a:p>
          <a:p>
            <a:pPr algn="ctr"/>
            <a:r>
              <a:rPr lang="it-IT" sz="6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it-IT" sz="6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it-IT" sz="6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4979660" y="4847682"/>
            <a:ext cx="3787265" cy="5159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1050" b="1" dirty="0">
                <a:latin typeface="Arial" panose="020B0604020202020204" pitchFamily="34" charset="0"/>
                <a:cs typeface="Arial" panose="020B0604020202020204" pitchFamily="34" charset="0"/>
              </a:rPr>
              <a:t>Regione Lazio -  Sala Tevere</a:t>
            </a:r>
          </a:p>
          <a:p>
            <a:pPr algn="ctr"/>
            <a:r>
              <a:rPr lang="it-IT" sz="900" b="1" dirty="0">
                <a:latin typeface="Arial" panose="020B0604020202020204" pitchFamily="34" charset="0"/>
                <a:cs typeface="Arial" panose="020B0604020202020204" pitchFamily="34" charset="0"/>
              </a:rPr>
              <a:t>Via Cristoforo Colombo 212, Roma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873657" y="2902403"/>
            <a:ext cx="4170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Dopo l'esperienza vissuta nel periodo dell'emergenza mondiale da Covid-19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., </a:t>
            </a:r>
            <a:r>
              <a:rPr lang="it-IT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una riflessione sulla formazione più adeguata a generare una sensazione di benessere nell'apprendimento, considerando l'età adulta del personale delle Aziende sanitarie e dei Medici di medicina generale in formazione triennale.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069107" y="4217344"/>
            <a:ext cx="37793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1" dirty="0"/>
              <a:t>24 GIUGNO 2024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216007" y="6097053"/>
            <a:ext cx="348556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i="1" dirty="0"/>
              <a:t>L’ingresso sarà consentito solo ai partecipanti registrati</a:t>
            </a:r>
          </a:p>
          <a:p>
            <a:pPr algn="ctr"/>
            <a:r>
              <a:rPr lang="it-IT" sz="900" dirty="0"/>
              <a:t>formazione.segreteria@aslroma3.it</a:t>
            </a:r>
          </a:p>
        </p:txBody>
      </p:sp>
      <p:cxnSp>
        <p:nvCxnSpPr>
          <p:cNvPr id="13" name="Connettore diritto 12"/>
          <p:cNvCxnSpPr/>
          <p:nvPr/>
        </p:nvCxnSpPr>
        <p:spPr>
          <a:xfrm>
            <a:off x="5389225" y="5902066"/>
            <a:ext cx="31391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0" y="3507"/>
            <a:ext cx="3872629" cy="6901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dirty="0"/>
              <a:t>DOCENTI</a:t>
            </a:r>
            <a:r>
              <a:rPr lang="it-IT" sz="1050" b="1" dirty="0" smtClean="0"/>
              <a:t>:</a:t>
            </a:r>
          </a:p>
          <a:p>
            <a:pPr algn="ctr"/>
            <a:endParaRPr lang="it-IT" sz="800" dirty="0" smtClean="0"/>
          </a:p>
          <a:p>
            <a:r>
              <a:rPr lang="it-IT" sz="900" b="1" dirty="0"/>
              <a:t>Francesca Milito </a:t>
            </a:r>
            <a:r>
              <a:rPr lang="it-IT" sz="900" dirty="0"/>
              <a:t>– Direttore Generale Aziendale ASL Roma 3;</a:t>
            </a:r>
          </a:p>
          <a:p>
            <a:endParaRPr lang="it-IT" sz="800" dirty="0"/>
          </a:p>
          <a:p>
            <a:r>
              <a:rPr lang="it-IT" sz="900" b="1" dirty="0"/>
              <a:t>Antonio Bray </a:t>
            </a:r>
            <a:r>
              <a:rPr lang="it-IT" sz="900" dirty="0"/>
              <a:t>– Direttore Sanitario Aziendale ASL Roma 3</a:t>
            </a:r>
            <a:r>
              <a:rPr lang="it-IT" sz="900" dirty="0" smtClean="0"/>
              <a:t>;</a:t>
            </a:r>
          </a:p>
          <a:p>
            <a:endParaRPr lang="it-IT" sz="800" dirty="0" smtClean="0"/>
          </a:p>
          <a:p>
            <a:r>
              <a:rPr lang="it-IT" sz="900" b="1" dirty="0" smtClean="0"/>
              <a:t>Angelo </a:t>
            </a:r>
            <a:r>
              <a:rPr lang="it-IT" sz="900" b="1" dirty="0" err="1" smtClean="0"/>
              <a:t>Scozzafava</a:t>
            </a:r>
            <a:r>
              <a:rPr lang="it-IT" sz="900" b="1" dirty="0" smtClean="0"/>
              <a:t> </a:t>
            </a:r>
            <a:r>
              <a:rPr lang="it-IT" sz="900" dirty="0" smtClean="0"/>
              <a:t>– Direttore Amministrativo Aziendale ASL Roma 3;</a:t>
            </a:r>
            <a:endParaRPr lang="it-IT" sz="900" dirty="0"/>
          </a:p>
          <a:p>
            <a:endParaRPr lang="it-IT" sz="800" dirty="0"/>
          </a:p>
          <a:p>
            <a:r>
              <a:rPr lang="it-IT" sz="900" b="1" dirty="0"/>
              <a:t>Andrea Urbani </a:t>
            </a:r>
            <a:r>
              <a:rPr lang="it-IT" sz="900" dirty="0"/>
              <a:t>– Direttore Direzione Regionale Salute e Integrazione Socio – Sanitaria – Area Risorse Umane - Regione Lazio;</a:t>
            </a:r>
          </a:p>
          <a:p>
            <a:endParaRPr lang="it-IT" sz="800" dirty="0"/>
          </a:p>
          <a:p>
            <a:r>
              <a:rPr lang="it-IT" sz="900" b="1" dirty="0"/>
              <a:t>Pier Luigi Bartoletti </a:t>
            </a:r>
            <a:r>
              <a:rPr lang="it-IT" sz="900" dirty="0"/>
              <a:t>– Segretario Provinciale Federazione Italiana Medici di Medicina Generale FIMMG;</a:t>
            </a:r>
          </a:p>
          <a:p>
            <a:endParaRPr lang="it-IT" sz="800" dirty="0"/>
          </a:p>
          <a:p>
            <a:r>
              <a:rPr lang="it-IT" sz="900" b="1" dirty="0"/>
              <a:t>Emilio </a:t>
            </a:r>
            <a:r>
              <a:rPr lang="it-IT" sz="900" b="1" dirty="0" err="1"/>
              <a:t>Scalise</a:t>
            </a:r>
            <a:r>
              <a:rPr lang="it-IT" sz="900" b="1" dirty="0"/>
              <a:t> </a:t>
            </a:r>
            <a:r>
              <a:rPr lang="it-IT" sz="900" dirty="0"/>
              <a:t>– Dirigente Medico Responsabile UOS Formazione e Aggiornamento del Personale ASL Roma 3;</a:t>
            </a:r>
          </a:p>
          <a:p>
            <a:endParaRPr lang="it-IT" sz="800" dirty="0"/>
          </a:p>
          <a:p>
            <a:r>
              <a:rPr lang="it-IT" sz="900" b="1" dirty="0"/>
              <a:t>Piero Petrini </a:t>
            </a:r>
            <a:r>
              <a:rPr lang="it-IT" sz="900" dirty="0"/>
              <a:t>– Direttore UOC SPDC San Camillo ASL Roma 3;</a:t>
            </a:r>
          </a:p>
          <a:p>
            <a:endParaRPr lang="it-IT" sz="800" dirty="0"/>
          </a:p>
          <a:p>
            <a:r>
              <a:rPr lang="it-IT" sz="900" b="1" dirty="0"/>
              <a:t>Marco </a:t>
            </a:r>
            <a:r>
              <a:rPr lang="it-IT" sz="900" b="1" dirty="0" err="1"/>
              <a:t>Sparvoli</a:t>
            </a:r>
            <a:r>
              <a:rPr lang="it-IT" sz="900" b="1" dirty="0"/>
              <a:t> </a:t>
            </a:r>
            <a:r>
              <a:rPr lang="it-IT" sz="900" dirty="0"/>
              <a:t>– Dirigente Psicologo SPDC San Camillo ASL Roma 3;</a:t>
            </a:r>
          </a:p>
          <a:p>
            <a:endParaRPr lang="it-IT" sz="800" dirty="0"/>
          </a:p>
          <a:p>
            <a:r>
              <a:rPr lang="it-IT" sz="900" b="1" dirty="0"/>
              <a:t>Norma Sardella </a:t>
            </a:r>
            <a:r>
              <a:rPr lang="it-IT" sz="900" dirty="0"/>
              <a:t>– – Dirigente Psicologo Psicoterapeuta, Altissima Professionalità Dipartimento Salute Mentale ASL Roma 3;</a:t>
            </a:r>
          </a:p>
          <a:p>
            <a:endParaRPr lang="it-IT" sz="800" dirty="0"/>
          </a:p>
          <a:p>
            <a:r>
              <a:rPr lang="it-IT" sz="900" b="1" dirty="0"/>
              <a:t>Maria Rita Noviello </a:t>
            </a:r>
            <a:r>
              <a:rPr lang="it-IT" sz="900" dirty="0"/>
              <a:t>– Dirigente Medico Responsabile UOSD Screening e Promozione Stili di Vita ASL Roma 3;</a:t>
            </a:r>
          </a:p>
          <a:p>
            <a:endParaRPr lang="it-IT" sz="800" dirty="0"/>
          </a:p>
          <a:p>
            <a:r>
              <a:rPr lang="it-IT" sz="900" b="1" dirty="0"/>
              <a:t>Giuseppe </a:t>
            </a:r>
            <a:r>
              <a:rPr lang="it-IT" sz="900" b="1" dirty="0" err="1"/>
              <a:t>Fucito</a:t>
            </a:r>
            <a:r>
              <a:rPr lang="it-IT" sz="900" b="1" dirty="0"/>
              <a:t> </a:t>
            </a:r>
            <a:r>
              <a:rPr lang="it-IT" sz="900" dirty="0"/>
              <a:t>– Coordinatore per le Attività </a:t>
            </a:r>
            <a:r>
              <a:rPr lang="it-IT" sz="900" dirty="0" smtClean="0"/>
              <a:t>Seminariali </a:t>
            </a:r>
            <a:r>
              <a:rPr lang="it-IT" sz="900" dirty="0"/>
              <a:t>Corso di Formazione MMG Area Didattica 3 – Medico di Medicina Generale Convenzionato SSN;</a:t>
            </a:r>
          </a:p>
          <a:p>
            <a:endParaRPr lang="it-IT" sz="800" dirty="0"/>
          </a:p>
          <a:p>
            <a:r>
              <a:rPr lang="it-IT" sz="900" b="1" dirty="0"/>
              <a:t>Arianna </a:t>
            </a:r>
            <a:r>
              <a:rPr lang="it-IT" sz="900" b="1" dirty="0" err="1"/>
              <a:t>Camilloni</a:t>
            </a:r>
            <a:r>
              <a:rPr lang="it-IT" sz="900" b="1" dirty="0"/>
              <a:t> </a:t>
            </a:r>
            <a:r>
              <a:rPr lang="it-IT" sz="900" dirty="0"/>
              <a:t>– PSF Infermiere Coordinatore UOS Formazione e Aggiornamento del Personale ASL Roma 3;</a:t>
            </a:r>
          </a:p>
          <a:p>
            <a:endParaRPr lang="it-IT" sz="800" dirty="0"/>
          </a:p>
          <a:p>
            <a:r>
              <a:rPr lang="it-IT" sz="900" b="1" dirty="0"/>
              <a:t>Giorgia Celli </a:t>
            </a:r>
            <a:r>
              <a:rPr lang="it-IT" sz="900" dirty="0"/>
              <a:t>– Psicologa Psicoterapeuta Libero Professionista;</a:t>
            </a:r>
          </a:p>
          <a:p>
            <a:endParaRPr lang="it-IT" sz="800" dirty="0"/>
          </a:p>
          <a:p>
            <a:r>
              <a:rPr lang="it-IT" sz="900" b="1" dirty="0"/>
              <a:t>Noemi Romana Bernardi </a:t>
            </a:r>
            <a:r>
              <a:rPr lang="it-IT" sz="900" dirty="0"/>
              <a:t>- Psicologa clinica e psicoterapeuta Libero Professionista;</a:t>
            </a:r>
          </a:p>
          <a:p>
            <a:endParaRPr lang="it-IT" sz="800" dirty="0"/>
          </a:p>
          <a:p>
            <a:r>
              <a:rPr lang="it-IT" sz="900" b="1" dirty="0"/>
              <a:t>Vincenza Ferrara </a:t>
            </a:r>
            <a:r>
              <a:rPr lang="it-IT" sz="900" dirty="0"/>
              <a:t>– Docente esperta in Strategie di Pensiero Visivo e Arte come strumento per l'apprendimento a scuola e nella Formazione Medica”– Università degli Studi La Sapienza;</a:t>
            </a:r>
          </a:p>
          <a:p>
            <a:endParaRPr lang="it-IT" sz="800" dirty="0"/>
          </a:p>
          <a:p>
            <a:r>
              <a:rPr lang="it-IT" sz="900" b="1" dirty="0"/>
              <a:t>Metello </a:t>
            </a:r>
            <a:r>
              <a:rPr lang="it-IT" sz="900" b="1" dirty="0" err="1"/>
              <a:t>Iacobini</a:t>
            </a:r>
            <a:r>
              <a:rPr lang="it-IT" sz="900" b="1" dirty="0"/>
              <a:t> </a:t>
            </a:r>
            <a:r>
              <a:rPr lang="it-IT" sz="900" dirty="0"/>
              <a:t>– Docente presso Università degli Studi La Sapienza già Responsabile UOS di Ematologia Pediatrica presso l’Azienda Ospedaliero/Universitaria Policlinico Umberto I Roma;</a:t>
            </a:r>
          </a:p>
          <a:p>
            <a:endParaRPr lang="it-IT" sz="800" dirty="0"/>
          </a:p>
          <a:p>
            <a:r>
              <a:rPr lang="it-IT" sz="900" b="1" dirty="0"/>
              <a:t>Claudio Rossi </a:t>
            </a:r>
            <a:r>
              <a:rPr lang="it-IT" sz="900" dirty="0"/>
              <a:t>– già Titolare di Posizione Organizzativa Amministrativa presso l’Azienda Ospedaliero/Universitaria Policlinico Umberto I Roma;</a:t>
            </a:r>
          </a:p>
          <a:p>
            <a:endParaRPr lang="it-IT" sz="800" dirty="0"/>
          </a:p>
          <a:p>
            <a:r>
              <a:rPr lang="it-IT" sz="900" b="1" dirty="0"/>
              <a:t>Davide </a:t>
            </a:r>
            <a:r>
              <a:rPr lang="it-IT" sz="900" b="1" dirty="0" err="1"/>
              <a:t>Conforzi</a:t>
            </a:r>
            <a:r>
              <a:rPr lang="it-IT" sz="900" b="1" dirty="0"/>
              <a:t> </a:t>
            </a:r>
            <a:r>
              <a:rPr lang="it-IT" sz="900" dirty="0"/>
              <a:t>– Referente Amministrativo Attività Formative ECM e NON ECM – UOS Formazione e Aggiornamento del Personale ASL Roma </a:t>
            </a:r>
            <a:r>
              <a:rPr lang="it-IT" sz="900" dirty="0" smtClean="0"/>
              <a:t>3.</a:t>
            </a:r>
            <a:endParaRPr lang="it-IT" sz="900" dirty="0"/>
          </a:p>
        </p:txBody>
      </p:sp>
    </p:spTree>
    <p:extLst>
      <p:ext uri="{BB962C8B-B14F-4D97-AF65-F5344CB8AC3E}">
        <p14:creationId xmlns:p14="http://schemas.microsoft.com/office/powerpoint/2010/main" val="19556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3189" y="1029725"/>
            <a:ext cx="3726768" cy="82783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>Formazione in sanità dopo l’emergenza </a:t>
            </a:r>
            <a:r>
              <a:rPr lang="it-IT" sz="1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Covid-19 : </a:t>
            </a:r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  <a:t>formare i formatori al benessere nell’apprendimento</a:t>
            </a:r>
            <a:br>
              <a:rPr lang="it-IT" sz="11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it-IT" sz="11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93189" y="1857556"/>
            <a:ext cx="3726768" cy="4319754"/>
          </a:xfrm>
        </p:spPr>
        <p:txBody>
          <a:bodyPr>
            <a:normAutofit/>
          </a:bodyPr>
          <a:lstStyle/>
          <a:p>
            <a:pPr algn="just"/>
            <a:r>
              <a:rPr lang="it-IT" sz="750" b="1" i="1" dirty="0">
                <a:latin typeface="Arial" panose="020B0604020202020204" pitchFamily="34" charset="0"/>
                <a:cs typeface="Arial" panose="020B0604020202020204" pitchFamily="34" charset="0"/>
              </a:rPr>
              <a:t>Dopo l'esperienza vissuta nel periodo dell'emergenza mondiale da Covid-19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., </a:t>
            </a:r>
            <a:r>
              <a:rPr lang="it-IT" sz="750" b="1" i="1" dirty="0">
                <a:latin typeface="Arial" panose="020B0604020202020204" pitchFamily="34" charset="0"/>
                <a:cs typeface="Arial" panose="020B0604020202020204" pitchFamily="34" charset="0"/>
              </a:rPr>
              <a:t>una riflessione sulla formazione più adeguata a generare una sensazione di benessere nell'apprendimento, considerando l'età adulta del personale delle Aziende sanitarie e dei Medici di medicina generale in formazione triennale.</a:t>
            </a:r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Contributi istituzionali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Dott.ssa Francesca Milito Direttore Generale ASL Roma 3.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Dott. Andrea Urbani (invitato) Direzione Regionale Salute e Integrazione Sociosanitaria – Area Risorse Umane – Regione Lazio.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Dott. Antonio Bray Direttore Sanitario Aziendale ASL Roma 3.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Dott. Angelo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Scozzafava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 Direttore Amministrativo Aziendale ASL Roma 3.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Dott. Pier Luigi Bartoletti Segretario Provinciale Federazione Italiana Medici di Medicina Generale - FIMMG</a:t>
            </a: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Relazioni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09.00 Importanza della formazione in età adulta (Pier Luigi Bartoletti)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09.30 Attualità del modello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andragogico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 (Emilio Scalise)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10.00 Lo stress dell’obbligo formativo (Piero Petrini – Marco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Sparvoli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10.30 Nuove modalità del formare e dell’apprendere (Norma Sardella)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11.30 Formare chi deve accettare la morte (Maria Rita Noviello)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12.30 La formazione dei Medici di Medicina Generale (Giuseppe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Fucito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13.00 Rischi nella formazione infermieristica (Arianna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Camilloni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72" b="35013"/>
          <a:stretch/>
        </p:blipFill>
        <p:spPr bwMode="auto">
          <a:xfrm>
            <a:off x="293189" y="418686"/>
            <a:ext cx="1482566" cy="611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4920793" y="1857556"/>
            <a:ext cx="3839066" cy="4483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Laboratorio pratico </a:t>
            </a:r>
            <a:r>
              <a:rPr lang="it-IT" sz="750" b="1" dirty="0" err="1">
                <a:latin typeface="Arial" panose="020B0604020202020204" pitchFamily="34" charset="0"/>
                <a:cs typeface="Arial" panose="020B0604020202020204" pitchFamily="34" charset="0"/>
              </a:rPr>
              <a:t>esperenziale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14.00 Il ballo come intervento di riconciliazione con il corpo e con la psiche 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(Giorgia Celli - Noemi Bernardi)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15.00 L’arte pittorica strumento d’intervento nel disagio relazionale: il metodo VTS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(Vincenza Ferrara - Metello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Iacobini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16.00 L’ansia dell’atto amministrativo                   (Claudio Rossi - Davide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Conforzi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17.00 Orientamento all’elaborazione dell’apprendimento conseguito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(Norma Sardella - Mariarita Noviello - Emilio Scalise)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18.30 Discussione finale per gruppi di studio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H. 19.00 CHIUSURA DEI LAVORI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7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Proposta formativa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U.O.S. Formazione e Aggiornamento del Personale ASL Roma 3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Dirigente medico Responsabile  Dott. Emilio Scalise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Segreteria organizzativa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Davide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Conforzi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, Simona Ferri, Neva Spesso, Simona Petrucci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UOS formazione ed Aggiornamento del personale ASL Roma 3</a:t>
            </a: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segreteria.formazione@aslroma3.it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Comitato scientifico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Francesca Milito, Antonio Bray, Angelo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Scozzafava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, Daniela Sgroi, Piero Petrini, Giuseppe Anastasi, Norma Sardella, Mariarita Noviello, Pier Luigi Bartoletti, Emilio Scalise.</a:t>
            </a: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Corso accreditato AGENAS </a:t>
            </a:r>
            <a:r>
              <a:rPr lang="it-IT" sz="750" b="1" dirty="0">
                <a:latin typeface="Arial" panose="020B0604020202020204" pitchFamily="34" charset="0"/>
                <a:cs typeface="Arial" panose="020B0604020202020204" pitchFamily="34" charset="0"/>
              </a:rPr>
              <a:t>10 ECM </a:t>
            </a: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per tutte le professioni sanitarie</a:t>
            </a:r>
          </a:p>
          <a:p>
            <a:endParaRPr lang="it-IT" sz="78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LOGO_POSITIVO_COLO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212" y="622169"/>
            <a:ext cx="1218778" cy="341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8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778</Words>
  <Application>Microsoft Office PowerPoint</Application>
  <PresentationFormat>Presentazione su schermo (4:3)</PresentationFormat>
  <Paragraphs>97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Tema di Office</vt:lpstr>
      <vt:lpstr>Presentazione standard di PowerPoint</vt:lpstr>
      <vt:lpstr> Formazione in sanità dopo l’emergenza Covid-19 :  formare i formatori al benessere nell’apprendimento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in sanità dopo l’emergenza Covid-19:  formare i formatori al benessere nell’apprendimento</dc:title>
  <dc:creator>Emilio Scalise</dc:creator>
  <cp:lastModifiedBy>Emilio Scalise</cp:lastModifiedBy>
  <cp:revision>31</cp:revision>
  <cp:lastPrinted>2024-06-18T12:20:03Z</cp:lastPrinted>
  <dcterms:created xsi:type="dcterms:W3CDTF">2024-06-18T09:11:18Z</dcterms:created>
  <dcterms:modified xsi:type="dcterms:W3CDTF">2024-08-30T10:18:44Z</dcterms:modified>
</cp:coreProperties>
</file>