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0" r:id="rId5"/>
    <p:sldId id="269" r:id="rId6"/>
    <p:sldId id="263" r:id="rId7"/>
    <p:sldId id="259" r:id="rId8"/>
    <p:sldId id="261" r:id="rId9"/>
    <p:sldId id="265" r:id="rId10"/>
    <p:sldId id="266" r:id="rId11"/>
    <p:sldId id="267" r:id="rId12"/>
    <p:sldId id="268" r:id="rId13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E96693-7230-4813-9F38-8A9EDD7E0010}" v="6" dt="2021-08-30T14:02:53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>
        <p:scale>
          <a:sx n="76" d="100"/>
          <a:sy n="76" d="100"/>
        </p:scale>
        <p:origin x="-3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32DF8-EE21-47CD-B5D8-006539553C7F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4C1F-1C14-4FBA-8E07-715B13462D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9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C5E1E89-7158-4B78-B216-DE6680664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1C7E31A3-2CC8-451C-9C15-DF3FC3A20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FAB3464-5009-47F4-BCAD-573BC19A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B9BC5B5-FB91-428F-9711-D2B7D8E77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617AD7B0-444C-4DD8-9187-29729E735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90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38A9322-C830-4BF5-8222-6905E23F7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35AC750F-B67E-4B8B-A0B0-7A83F1A45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E5E3027F-EB39-4D16-AC9B-AB588B3DD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D1B5177-413A-404A-8CBF-85ED1A3B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D0601007-ED52-467E-A7D1-457BAD48D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28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03BB0809-D6C6-4E38-AAC9-9E5220326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D30F189F-7CD7-4BA0-A39B-B80972239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0C1AE99-EC77-43CA-92B2-96EB6ACF1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0F12F0E-4DCE-472E-AC4C-7F0000BAF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AAFBDCD-A5EF-48F3-9A85-200E0989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97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500E3C1-9861-40FF-9B49-9C2C84B8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C01E77A-2C7F-4128-B298-D8A07FFE0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3C259CDA-6007-4868-81B5-9C4E887F2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8434FB2F-9A87-4B5F-9A02-457D30AB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AF30EE4-9B80-43DA-9C03-1ED30350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514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1993E08-6EC4-4276-B153-8183B920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64806F1-095E-4D53-9EED-D6C1F3450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D0E4DC5B-5700-4F66-8ECB-EC460A17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11A415E-1B00-4D3A-B5C3-C12A91CC2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6DC86D0-E9DF-4205-8549-E60B987A7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41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79D4517-D67F-424B-8DB3-0E37797D7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02CFC67-8AE5-415F-AF70-31438D884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07B4EAF-F61B-4563-B12F-1A6D3488A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E774925-31A9-4744-9DF2-933FF3EF9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824FF85-30A2-4028-8F3C-8F2870F83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4C7E470C-78BD-464C-BD0F-EBBE13B9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74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6B44250-17D3-4DCA-99A7-CDAFC71E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16CBBF8B-51D6-4098-961F-5099A97C2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0DBAF96-62A9-4586-B8A6-2CA840232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B839504F-DBD7-4511-8B5F-5D5C46B88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D7EBFF72-34EE-49FE-938B-D1A02F802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57C41449-954D-4215-9435-C2AE06396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308A710F-FEBD-49E7-AABA-C69D642E2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AEEF445F-31B3-4445-955D-DBF8FEDE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66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3F35FFD0-EBD4-474B-BC75-6F0097C2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2819669B-75B0-4B70-B811-4101462E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81025795-7FD0-41F5-A1DD-39C39025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5206EA35-0916-4C40-A034-99DA9A309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183" y="243432"/>
            <a:ext cx="1585533" cy="56445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F44BC5EE-4EAD-9940-BB92-2C7C17104F06}"/>
              </a:ext>
            </a:extLst>
          </p:cNvPr>
          <p:cNvSpPr txBox="1"/>
          <p:nvPr userDrawn="1"/>
        </p:nvSpPr>
        <p:spPr>
          <a:xfrm>
            <a:off x="0" y="325602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Ubuntu" panose="020B0504030602030204" pitchFamily="34" charset="0"/>
              </a:rPr>
              <a:t>2° WEB CONFERENCE NAZIONALE </a:t>
            </a:r>
            <a:r>
              <a:rPr lang="it-IT" sz="2000" b="1" dirty="0">
                <a:solidFill>
                  <a:srgbClr val="B0153A"/>
                </a:solidFill>
                <a:latin typeface="Ubuntu" panose="020B0504030602030204" pitchFamily="34" charset="0"/>
              </a:rPr>
              <a:t>ANMDO</a:t>
            </a:r>
          </a:p>
        </p:txBody>
      </p:sp>
    </p:spTree>
    <p:extLst>
      <p:ext uri="{BB962C8B-B14F-4D97-AF65-F5344CB8AC3E}">
        <p14:creationId xmlns:p14="http://schemas.microsoft.com/office/powerpoint/2010/main" val="124688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CBD835D9-D28F-4E70-9E9F-B51F8EAC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49A3000-2BE6-496E-ADB5-C4A9D04A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9C70659A-D007-4C78-AE31-68BE4B45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760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33B5728-5BA0-4CC3-ABBA-892560A2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A97D415-14A3-487C-9237-F53304E3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19B98659-9741-4600-8B14-9B648FD38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C0B95057-2111-43EF-96F4-2E9DC99B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EC7E6F8-4B77-4237-A344-D9AF7575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2E61C13-6287-461A-A60D-BB98524C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09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A7B8695-34FB-406D-8FE6-9A227A227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49406B9-3802-4357-AC57-13136FA05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617F94DC-34D3-4CF2-971A-78EE000A6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A02E064-1875-42BF-8867-0F041676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AA0DE155-6AA5-49FB-9CD1-51AC0B81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303213A2-38B6-4921-BB0A-53F14AAB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539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E65E157-9A63-4447-95F3-16079FF69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302E9-40F5-49A3-9F76-56C134AE5324}" type="datetimeFigureOut">
              <a:rPr lang="it-IT" smtClean="0"/>
              <a:t>17/05/2023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99F6CAF-B40E-46BD-9890-5D7BD02A6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B277F5C-EAE3-4887-BABD-2B21007148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78A1A-D448-45E6-8734-9F9BE9D2E399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="" xmlns:a16="http://schemas.microsoft.com/office/drawing/2014/main" id="{2C60F1F1-AFBD-C940-876E-621E128A0C5D}"/>
              </a:ext>
            </a:extLst>
          </p:cNvPr>
          <p:cNvSpPr/>
          <p:nvPr userDrawn="1"/>
        </p:nvSpPr>
        <p:spPr>
          <a:xfrm>
            <a:off x="515008" y="27010"/>
            <a:ext cx="11571890" cy="12402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654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="" xmlns:a16="http://schemas.microsoft.com/office/drawing/2014/main" id="{E72B2CEB-9A72-46C3-BC81-017ABE57CE4F}"/>
              </a:ext>
            </a:extLst>
          </p:cNvPr>
          <p:cNvSpPr txBox="1">
            <a:spLocks/>
          </p:cNvSpPr>
          <p:nvPr/>
        </p:nvSpPr>
        <p:spPr>
          <a:xfrm>
            <a:off x="1541445" y="2502109"/>
            <a:ext cx="9307882" cy="23233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 smtClean="0"/>
              <a:t>Ruolo strategico della UOC sviluppo organizzativo e della “</a:t>
            </a:r>
            <a:r>
              <a:rPr lang="it-IT" sz="3200" b="1" i="1" dirty="0" err="1" smtClean="0"/>
              <a:t>competence</a:t>
            </a:r>
            <a:r>
              <a:rPr lang="it-IT" sz="3200" b="1" dirty="0" smtClean="0"/>
              <a:t>” individuale, come modello organizzativo e gestionale in staff alla Direzione Generale:                                                  esperienza nel periodo post- </a:t>
            </a:r>
            <a:r>
              <a:rPr lang="it-IT" sz="3200" b="1" dirty="0" err="1" smtClean="0"/>
              <a:t>covid</a:t>
            </a:r>
            <a:r>
              <a:rPr lang="it-IT" sz="3200" b="1" dirty="0" smtClean="0"/>
              <a:t> 19 in una ASL romana</a:t>
            </a:r>
            <a:endParaRPr lang="it-IT" sz="32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8200" y="4320788"/>
            <a:ext cx="106685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Scalise</a:t>
            </a:r>
            <a:r>
              <a:rPr lang="it-IT" b="1" dirty="0"/>
              <a:t> </a:t>
            </a:r>
            <a:r>
              <a:rPr lang="it-IT" b="1" dirty="0" smtClean="0"/>
              <a:t>Emilio</a:t>
            </a:r>
            <a:r>
              <a:rPr lang="it-IT" dirty="0" smtClean="0"/>
              <a:t> </a:t>
            </a:r>
            <a:r>
              <a:rPr lang="it-IT" dirty="0"/>
              <a:t>°, </a:t>
            </a:r>
            <a:r>
              <a:rPr lang="it-IT" b="1" dirty="0" smtClean="0"/>
              <a:t>Corea Gerardo B.A</a:t>
            </a:r>
            <a:r>
              <a:rPr lang="it-IT" b="1" dirty="0"/>
              <a:t>.</a:t>
            </a:r>
            <a:r>
              <a:rPr lang="it-IT" dirty="0"/>
              <a:t> ***, </a:t>
            </a:r>
            <a:r>
              <a:rPr lang="it-IT" b="1" dirty="0" smtClean="0"/>
              <a:t>Nardella </a:t>
            </a:r>
            <a:r>
              <a:rPr lang="it-IT" b="1" dirty="0"/>
              <a:t>R.</a:t>
            </a:r>
            <a:r>
              <a:rPr lang="it-IT" dirty="0"/>
              <a:t>°°, </a:t>
            </a:r>
            <a:r>
              <a:rPr lang="it-IT" b="1" dirty="0"/>
              <a:t>Castiello M.R.G.</a:t>
            </a:r>
            <a:r>
              <a:rPr lang="it-IT" dirty="0"/>
              <a:t> </a:t>
            </a:r>
            <a:r>
              <a:rPr lang="it-IT" dirty="0" smtClean="0"/>
              <a:t>°°°, </a:t>
            </a:r>
            <a:r>
              <a:rPr lang="it-IT" b="1" dirty="0"/>
              <a:t>Sgroi </a:t>
            </a:r>
            <a:r>
              <a:rPr lang="it-IT" b="1" dirty="0" smtClean="0"/>
              <a:t>Daniela</a:t>
            </a:r>
            <a:r>
              <a:rPr lang="it-IT" dirty="0" smtClean="0"/>
              <a:t> </a:t>
            </a:r>
            <a:r>
              <a:rPr lang="it-IT" dirty="0"/>
              <a:t>**, </a:t>
            </a:r>
            <a:r>
              <a:rPr lang="it-IT" b="1" dirty="0" smtClean="0"/>
              <a:t>Milito Francesca.</a:t>
            </a:r>
            <a:r>
              <a:rPr lang="it-IT" dirty="0" smtClean="0"/>
              <a:t>*</a:t>
            </a:r>
            <a:endParaRPr lang="it-IT" dirty="0"/>
          </a:p>
          <a:p>
            <a:r>
              <a:rPr lang="it-IT" dirty="0"/>
              <a:t> </a:t>
            </a:r>
          </a:p>
          <a:p>
            <a:r>
              <a:rPr lang="it-IT" dirty="0"/>
              <a:t>*Direttore Generale ASL Roma 3, **Direttore Sanitario ASL Roma 3, ***Direttore UOC sviluppo organizzativo e della “</a:t>
            </a:r>
            <a:r>
              <a:rPr lang="it-IT" i="1" dirty="0" err="1"/>
              <a:t>competence</a:t>
            </a:r>
            <a:r>
              <a:rPr lang="it-IT" dirty="0"/>
              <a:t>” individuale Roma 3, °Dirigente Medico UOC sviluppo organizzativo e della “</a:t>
            </a:r>
            <a:r>
              <a:rPr lang="it-IT" i="1" dirty="0" err="1"/>
              <a:t>competence</a:t>
            </a:r>
            <a:r>
              <a:rPr lang="it-IT" dirty="0"/>
              <a:t>” individuale ASL Roma 3, °°Dirigente psicologo UOC sviluppo organizzativo e della “</a:t>
            </a:r>
            <a:r>
              <a:rPr lang="it-IT" i="1" dirty="0" err="1"/>
              <a:t>competence</a:t>
            </a:r>
            <a:r>
              <a:rPr lang="it-IT" dirty="0"/>
              <a:t>” individuale ASL Roma 3, °°°Collaboratore amministrativo professionale senior UOC sviluppo organizzativo e della “</a:t>
            </a:r>
            <a:r>
              <a:rPr lang="it-IT" i="1" dirty="0" err="1"/>
              <a:t>competence</a:t>
            </a:r>
            <a:r>
              <a:rPr lang="it-IT" dirty="0"/>
              <a:t>” individuale ASL Roma 3.</a:t>
            </a:r>
          </a:p>
        </p:txBody>
      </p:sp>
      <p:cxnSp>
        <p:nvCxnSpPr>
          <p:cNvPr id="10" name="Connettore diritto 6">
            <a:extLst>
              <a:ext uri="{FF2B5EF4-FFF2-40B4-BE49-F238E27FC236}">
                <a16:creationId xmlns="" xmlns:a16="http://schemas.microsoft.com/office/drawing/2014/main" id="{C68B3CA0-99B7-4633-97BC-4A5B373B8C12}"/>
              </a:ext>
            </a:extLst>
          </p:cNvPr>
          <p:cNvCxnSpPr/>
          <p:nvPr/>
        </p:nvCxnSpPr>
        <p:spPr>
          <a:xfrm>
            <a:off x="2951524" y="1551235"/>
            <a:ext cx="644189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="" xmlns:a16="http://schemas.microsoft.com/office/drawing/2014/main" id="{AC39BA64-9835-427E-AAFF-635DA1524D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60" y="599257"/>
            <a:ext cx="1585533" cy="5644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="" xmlns:a16="http://schemas.microsoft.com/office/drawing/2014/main" id="{B0E4DD0C-8C43-4170-B252-245434C37677}"/>
              </a:ext>
            </a:extLst>
          </p:cNvPr>
          <p:cNvSpPr txBox="1"/>
          <p:nvPr/>
        </p:nvSpPr>
        <p:spPr>
          <a:xfrm>
            <a:off x="187889" y="153091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Ubuntu" panose="020B0504030602030204" pitchFamily="34" charset="0"/>
              </a:rPr>
              <a:t>48°</a:t>
            </a:r>
            <a:r>
              <a:rPr lang="it-IT" sz="3200" b="1" dirty="0">
                <a:solidFill>
                  <a:srgbClr val="B0153A"/>
                </a:solidFill>
                <a:latin typeface="Ubuntu" panose="020B0504030602030204" pitchFamily="34" charset="0"/>
              </a:rPr>
              <a:t> </a:t>
            </a:r>
            <a:r>
              <a:rPr lang="it-IT" sz="3200" b="1" dirty="0">
                <a:latin typeface="Ubuntu" panose="020B0504030602030204" pitchFamily="34" charset="0"/>
              </a:rPr>
              <a:t>CONGRESSO NAZIONALE </a:t>
            </a:r>
            <a:r>
              <a:rPr lang="it-IT" sz="3200" b="1" dirty="0">
                <a:solidFill>
                  <a:schemeClr val="accent5">
                    <a:lumMod val="75000"/>
                  </a:schemeClr>
                </a:solidFill>
                <a:latin typeface="Ubuntu" panose="020B0504030602030204" pitchFamily="34" charset="0"/>
              </a:rPr>
              <a:t>ANMDO</a:t>
            </a:r>
          </a:p>
        </p:txBody>
      </p:sp>
    </p:spTree>
    <p:extLst>
      <p:ext uri="{BB962C8B-B14F-4D97-AF65-F5344CB8AC3E}">
        <p14:creationId xmlns:p14="http://schemas.microsoft.com/office/powerpoint/2010/main" val="2599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13152" y="646856"/>
            <a:ext cx="115489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it-IT" dirty="0"/>
          </a:p>
          <a:p>
            <a:pPr marL="7353300" indent="-88900" fontAlgn="base"/>
            <a:r>
              <a:rPr lang="it-IT" dirty="0" smtClean="0"/>
              <a:t>  di “</a:t>
            </a:r>
            <a:r>
              <a:rPr lang="it-IT" i="1" dirty="0" smtClean="0"/>
              <a:t>raccordo” </a:t>
            </a:r>
            <a:r>
              <a:rPr lang="it-IT" dirty="0" smtClean="0"/>
              <a:t>con altre </a:t>
            </a:r>
            <a:r>
              <a:rPr lang="it-IT" u="sng" dirty="0" smtClean="0"/>
              <a:t>unità operative</a:t>
            </a:r>
            <a:r>
              <a:rPr lang="it-IT" dirty="0" smtClean="0"/>
              <a:t>                                                                                                                                                 interessate al </a:t>
            </a:r>
            <a:r>
              <a:rPr lang="it-IT" b="1" dirty="0" smtClean="0"/>
              <a:t>disagio lavorativo</a:t>
            </a:r>
            <a:r>
              <a:rPr lang="it-IT" dirty="0" smtClean="0"/>
              <a:t> segnalato al vertice aziendale</a:t>
            </a:r>
            <a:r>
              <a:rPr lang="it-IT" b="1" u="sng" dirty="0" smtClean="0"/>
              <a:t>  </a:t>
            </a:r>
          </a:p>
          <a:p>
            <a:pPr marL="7353300" indent="-7353300" fontAlgn="base"/>
            <a:r>
              <a:rPr lang="it-IT" dirty="0"/>
              <a:t>I</a:t>
            </a:r>
            <a:r>
              <a:rPr lang="it-IT" dirty="0" smtClean="0"/>
              <a:t>n </a:t>
            </a:r>
            <a:r>
              <a:rPr lang="it-IT" dirty="0"/>
              <a:t>staff al </a:t>
            </a:r>
            <a:r>
              <a:rPr lang="it-IT" b="1" dirty="0"/>
              <a:t>Direttore Generale </a:t>
            </a:r>
          </a:p>
          <a:p>
            <a:pPr marL="7353300" indent="-7353300" fontAlgn="base"/>
            <a:endParaRPr lang="it-IT" dirty="0"/>
          </a:p>
          <a:p>
            <a:pPr marL="7353300" fontAlgn="base"/>
            <a:r>
              <a:rPr lang="it-IT" dirty="0" smtClean="0"/>
              <a:t>di </a:t>
            </a:r>
            <a:r>
              <a:rPr lang="it-IT" dirty="0"/>
              <a:t>“</a:t>
            </a:r>
            <a:r>
              <a:rPr lang="it-IT" i="1" dirty="0"/>
              <a:t>supporto</a:t>
            </a:r>
            <a:r>
              <a:rPr lang="it-IT" dirty="0"/>
              <a:t>” ai </a:t>
            </a:r>
            <a:r>
              <a:rPr lang="it-IT" u="sng" dirty="0"/>
              <a:t>processi di monitoraggio</a:t>
            </a:r>
            <a:r>
              <a:rPr lang="it-IT" dirty="0"/>
              <a:t>, </a:t>
            </a:r>
            <a:r>
              <a:rPr lang="it-IT" u="sng" dirty="0"/>
              <a:t>innovazione</a:t>
            </a:r>
            <a:r>
              <a:rPr lang="it-IT" dirty="0"/>
              <a:t> e </a:t>
            </a:r>
            <a:r>
              <a:rPr lang="it-IT" u="sng" dirty="0"/>
              <a:t>cambiamento</a:t>
            </a:r>
            <a:r>
              <a:rPr lang="it-IT" dirty="0"/>
              <a:t> </a:t>
            </a:r>
            <a:r>
              <a:rPr lang="it-IT" dirty="0" smtClean="0"/>
              <a:t>organizzativo</a:t>
            </a:r>
          </a:p>
          <a:p>
            <a:pPr fontAlgn="base"/>
            <a:r>
              <a:rPr lang="it-IT" b="1" u="sng" dirty="0" smtClean="0">
                <a:solidFill>
                  <a:srgbClr val="FF0000"/>
                </a:solidFill>
              </a:rPr>
              <a:t>DOPPIO RUOLO</a:t>
            </a:r>
          </a:p>
          <a:p>
            <a:pPr fontAlgn="base"/>
            <a:endParaRPr lang="it-IT" sz="900" b="1" u="sng" dirty="0">
              <a:solidFill>
                <a:srgbClr val="FF0000"/>
              </a:solidFill>
            </a:endParaRPr>
          </a:p>
          <a:p>
            <a:r>
              <a:rPr lang="it-IT" dirty="0"/>
              <a:t>Il </a:t>
            </a:r>
            <a:r>
              <a:rPr lang="it-IT" b="1" u="sng" dirty="0">
                <a:solidFill>
                  <a:srgbClr val="FF0000"/>
                </a:solidFill>
              </a:rPr>
              <a:t>ruolo di </a:t>
            </a:r>
            <a:r>
              <a:rPr lang="it-IT" b="1" u="sng" dirty="0" smtClean="0">
                <a:solidFill>
                  <a:srgbClr val="FF0000"/>
                </a:solidFill>
              </a:rPr>
              <a:t>raccordo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 smtClean="0"/>
              <a:t>nella </a:t>
            </a:r>
            <a:r>
              <a:rPr lang="it-IT" b="1" dirty="0"/>
              <a:t>programmazione di interventi up-down </a:t>
            </a:r>
            <a:r>
              <a:rPr lang="it-IT" dirty="0"/>
              <a:t>per la </a:t>
            </a:r>
            <a:r>
              <a:rPr lang="it-IT" u="sng" dirty="0" smtClean="0"/>
              <a:t>rilevazione </a:t>
            </a:r>
            <a:r>
              <a:rPr lang="it-IT" b="1" u="sng" dirty="0" smtClean="0"/>
              <a:t>criticità organizzative</a:t>
            </a:r>
            <a:r>
              <a:rPr lang="it-IT" b="1" dirty="0" smtClean="0"/>
              <a:t> </a:t>
            </a:r>
            <a:r>
              <a:rPr lang="it-IT" dirty="0" smtClean="0"/>
              <a:t>e conseguente </a:t>
            </a:r>
            <a:r>
              <a:rPr lang="it-IT" b="1" u="sng" dirty="0"/>
              <a:t>benessere lavorativo</a:t>
            </a:r>
            <a:r>
              <a:rPr lang="it-IT" dirty="0"/>
              <a:t>, </a:t>
            </a:r>
            <a:r>
              <a:rPr lang="it-IT" dirty="0" smtClean="0"/>
              <a:t>è stato realizzato attraverso: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b="1" dirty="0"/>
              <a:t>formazione </a:t>
            </a:r>
            <a:r>
              <a:rPr lang="it-IT" b="1" dirty="0" smtClean="0"/>
              <a:t>specifica </a:t>
            </a:r>
            <a:r>
              <a:rPr lang="it-IT" dirty="0" smtClean="0"/>
              <a:t>(in collaborazione con la UOS Formazione ed Aggiornamento del personale)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l’istituzione di </a:t>
            </a:r>
            <a:r>
              <a:rPr lang="it-IT" dirty="0"/>
              <a:t>uno «</a:t>
            </a:r>
            <a:r>
              <a:rPr lang="it-IT" b="1" dirty="0"/>
              <a:t>Sportello psicologico di ascolto</a:t>
            </a:r>
            <a:r>
              <a:rPr lang="it-IT" dirty="0"/>
              <a:t>» </a:t>
            </a:r>
            <a:r>
              <a:rPr lang="it-IT" dirty="0" smtClean="0"/>
              <a:t>dedicato (da marzo u.s.).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r>
              <a:rPr lang="it-IT" dirty="0" smtClean="0"/>
              <a:t>Il </a:t>
            </a:r>
            <a:r>
              <a:rPr lang="it-IT" b="1" u="sng" dirty="0">
                <a:solidFill>
                  <a:srgbClr val="FF0000"/>
                </a:solidFill>
              </a:rPr>
              <a:t>ruolo strategico</a:t>
            </a:r>
            <a:r>
              <a:rPr lang="it-IT" b="1" dirty="0">
                <a:solidFill>
                  <a:srgbClr val="FF0000"/>
                </a:solidFill>
              </a:rPr>
              <a:t>  </a:t>
            </a:r>
            <a:r>
              <a:rPr lang="it-IT" dirty="0" smtClean="0"/>
              <a:t>nell’ambito </a:t>
            </a:r>
            <a:r>
              <a:rPr lang="it-IT" dirty="0"/>
              <a:t>del </a:t>
            </a:r>
            <a:r>
              <a:rPr lang="it-IT" b="1" dirty="0"/>
              <a:t>benessere lavorativo</a:t>
            </a:r>
            <a:r>
              <a:rPr lang="it-IT" dirty="0"/>
              <a:t> attraverso la collaborazione </a:t>
            </a:r>
            <a:r>
              <a:rPr lang="it-IT" dirty="0" smtClean="0"/>
              <a:t>con </a:t>
            </a:r>
            <a:r>
              <a:rPr lang="it-IT" dirty="0"/>
              <a:t>il </a:t>
            </a:r>
            <a:r>
              <a:rPr lang="it-IT" b="1" dirty="0" smtClean="0"/>
              <a:t>CUG</a:t>
            </a:r>
            <a:r>
              <a:rPr lang="it-IT" dirty="0" smtClean="0"/>
              <a:t> (</a:t>
            </a:r>
            <a:r>
              <a:rPr lang="it-IT" b="1" dirty="0" smtClean="0"/>
              <a:t>Comitato </a:t>
            </a:r>
            <a:r>
              <a:rPr lang="it-IT" b="1" dirty="0"/>
              <a:t>Unico di Garanzia per le pari opportunità, la valorizzazione del benessere di chi lavora e contro le </a:t>
            </a:r>
            <a:r>
              <a:rPr lang="it-IT" b="1" dirty="0" err="1" smtClean="0"/>
              <a:t>discriminizzazioni</a:t>
            </a:r>
            <a:r>
              <a:rPr lang="it-IT" dirty="0" smtClean="0"/>
              <a:t>)</a:t>
            </a:r>
            <a:r>
              <a:rPr lang="it-IT" b="1" dirty="0" smtClean="0"/>
              <a:t> </a:t>
            </a:r>
            <a:r>
              <a:rPr lang="it-IT" dirty="0"/>
              <a:t>attivo</a:t>
            </a:r>
            <a:r>
              <a:rPr lang="it-IT" b="1" dirty="0"/>
              <a:t> </a:t>
            </a:r>
            <a:r>
              <a:rPr lang="it-IT" dirty="0"/>
              <a:t>in azienda </a:t>
            </a:r>
            <a:r>
              <a:rPr lang="it-IT" i="1" dirty="0"/>
              <a:t>ai sensi dell’art.57 </a:t>
            </a:r>
            <a:r>
              <a:rPr lang="it-IT" i="1" dirty="0" err="1"/>
              <a:t>D.Lgs</a:t>
            </a:r>
            <a:r>
              <a:rPr lang="it-IT" i="1" dirty="0"/>
              <a:t> n.165/2001 e </a:t>
            </a:r>
            <a:r>
              <a:rPr lang="it-IT" i="1" dirty="0" err="1"/>
              <a:t>s.m.i.</a:t>
            </a:r>
            <a:r>
              <a:rPr lang="it-IT" i="1" dirty="0"/>
              <a:t>, della Direttiva emanata dai </a:t>
            </a:r>
            <a:r>
              <a:rPr lang="it-IT" i="1" dirty="0" err="1"/>
              <a:t>Dip.ti</a:t>
            </a:r>
            <a:r>
              <a:rPr lang="it-IT" i="1" dirty="0"/>
              <a:t> della Funzione Pubblica e per le pari opportunità del 4/03/01 e della Direttiva del Min. della Pubblica </a:t>
            </a:r>
            <a:r>
              <a:rPr lang="it-IT" i="1" dirty="0" err="1"/>
              <a:t>Amm</a:t>
            </a:r>
            <a:r>
              <a:rPr lang="it-IT" i="1" dirty="0"/>
              <a:t>. e dal </a:t>
            </a:r>
            <a:r>
              <a:rPr lang="it-IT" i="1" dirty="0" err="1"/>
              <a:t>Dip</a:t>
            </a:r>
            <a:r>
              <a:rPr lang="it-IT" i="1" dirty="0"/>
              <a:t>. per le Pari Opportunità n.2 del 26/06/19.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519816" y="1709793"/>
            <a:ext cx="2567834" cy="66388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UOC Sviluppo Organizzativo e della </a:t>
            </a:r>
            <a:r>
              <a:rPr lang="it-IT" sz="1400" b="1" dirty="0" err="1" smtClean="0">
                <a:solidFill>
                  <a:schemeClr val="tx1"/>
                </a:solidFill>
              </a:rPr>
              <a:t>competence</a:t>
            </a:r>
            <a:r>
              <a:rPr lang="it-IT" sz="1400" b="1" dirty="0" smtClean="0">
                <a:solidFill>
                  <a:schemeClr val="tx1"/>
                </a:solidFill>
              </a:rPr>
              <a:t> individuale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5" name="Freccia a destra 4"/>
          <p:cNvSpPr/>
          <p:nvPr/>
        </p:nvSpPr>
        <p:spPr>
          <a:xfrm rot="20386968">
            <a:off x="6375748" y="1491171"/>
            <a:ext cx="1128720" cy="250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865681">
            <a:off x="6409898" y="2147092"/>
            <a:ext cx="1128720" cy="25052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51355" y="59587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938" y="287318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6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793316" y="1881202"/>
            <a:ext cx="11398684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/>
              <a:t>                                                                          </a:t>
            </a:r>
            <a:r>
              <a:rPr lang="it-IT" sz="2000" b="1" u="sng" dirty="0" smtClean="0">
                <a:solidFill>
                  <a:srgbClr val="FF0000"/>
                </a:solidFill>
              </a:rPr>
              <a:t>Obiettivo generale  </a:t>
            </a:r>
            <a:endParaRPr lang="it-IT" sz="2000" dirty="0" smtClean="0">
              <a:solidFill>
                <a:srgbClr val="FF0000"/>
              </a:solidFill>
            </a:endParaRPr>
          </a:p>
          <a:p>
            <a:r>
              <a:rPr lang="it-IT" sz="2000" b="1" u="sng" dirty="0" smtClean="0"/>
              <a:t>                                                                                                                                                   </a:t>
            </a:r>
            <a:endParaRPr lang="it-IT" sz="2000" dirty="0" smtClean="0"/>
          </a:p>
          <a:p>
            <a:pPr fontAlgn="base"/>
            <a:r>
              <a:rPr lang="it-IT" sz="2000" dirty="0" smtClean="0"/>
              <a:t>Offerta di supporto ai </a:t>
            </a:r>
            <a:r>
              <a:rPr lang="it-IT" sz="2000" b="1" dirty="0" smtClean="0"/>
              <a:t>processi di </a:t>
            </a:r>
            <a:r>
              <a:rPr lang="it-IT" sz="2000" b="1" i="1" dirty="0" smtClean="0"/>
              <a:t>innovazione</a:t>
            </a:r>
            <a:r>
              <a:rPr lang="it-IT" sz="2000" b="1" dirty="0" smtClean="0"/>
              <a:t> </a:t>
            </a:r>
            <a:r>
              <a:rPr lang="it-IT" sz="2000" dirty="0" smtClean="0"/>
              <a:t>&amp; </a:t>
            </a:r>
            <a:r>
              <a:rPr lang="it-IT" sz="2000" b="1" i="1" dirty="0" smtClean="0"/>
              <a:t>cambiamento organizzativo</a:t>
            </a:r>
            <a:r>
              <a:rPr lang="it-IT" sz="2000" dirty="0" smtClean="0"/>
              <a:t>, in presenza di </a:t>
            </a:r>
            <a:r>
              <a:rPr lang="it-IT" sz="2000" i="1" dirty="0" smtClean="0"/>
              <a:t>criticità emergenti</a:t>
            </a:r>
            <a:r>
              <a:rPr lang="it-IT" sz="2000" dirty="0" smtClean="0"/>
              <a:t>, come </a:t>
            </a:r>
            <a:r>
              <a:rPr lang="it-IT" sz="2000" u="sng" dirty="0" smtClean="0"/>
              <a:t>durante l’emergenza Covid-19</a:t>
            </a:r>
            <a:r>
              <a:rPr lang="it-IT" sz="2000" dirty="0" smtClean="0"/>
              <a:t>, ed </a:t>
            </a:r>
            <a:r>
              <a:rPr lang="it-IT" sz="2000" i="1" dirty="0" smtClean="0"/>
              <a:t>attualmente </a:t>
            </a:r>
            <a:r>
              <a:rPr lang="it-IT" sz="2000" u="sng" dirty="0" smtClean="0"/>
              <a:t>per gli effetti di criticità conseguenti</a:t>
            </a:r>
            <a:r>
              <a:rPr lang="it-IT" sz="2000" dirty="0" smtClean="0"/>
              <a:t> sul personale, con la </a:t>
            </a:r>
            <a:r>
              <a:rPr lang="it-IT" sz="2000" i="1" dirty="0" smtClean="0"/>
              <a:t>promozione di </a:t>
            </a:r>
            <a:r>
              <a:rPr lang="it-IT" sz="2000" b="1" i="1" dirty="0" smtClean="0"/>
              <a:t>iniziative formative</a:t>
            </a:r>
            <a:r>
              <a:rPr lang="it-IT" sz="2000" dirty="0" smtClean="0"/>
              <a:t>, per lo </a:t>
            </a:r>
            <a:r>
              <a:rPr lang="it-IT" sz="2000" u="sng" dirty="0" smtClean="0"/>
              <a:t>sviluppo di </a:t>
            </a:r>
            <a:r>
              <a:rPr lang="it-IT" sz="2000" i="1" u="sng" dirty="0" smtClean="0"/>
              <a:t>nuove competenze </a:t>
            </a:r>
          </a:p>
          <a:p>
            <a:pPr fontAlgn="base"/>
            <a:endParaRPr lang="it-IT" sz="800" dirty="0"/>
          </a:p>
          <a:p>
            <a:pPr fontAlgn="base"/>
            <a:r>
              <a:rPr lang="it-IT" sz="2000" dirty="0"/>
              <a:t>In questo periodo di </a:t>
            </a:r>
            <a:r>
              <a:rPr lang="it-IT" sz="2000" b="1" dirty="0"/>
              <a:t>effetti post-</a:t>
            </a:r>
            <a:r>
              <a:rPr lang="it-IT" sz="2000" b="1" dirty="0" err="1"/>
              <a:t>covid</a:t>
            </a:r>
            <a:r>
              <a:rPr lang="it-IT" sz="2000" b="1" dirty="0"/>
              <a:t> 19 sullo stato psichico lavorativo</a:t>
            </a:r>
            <a:r>
              <a:rPr lang="it-IT" sz="2000" dirty="0"/>
              <a:t>, </a:t>
            </a:r>
            <a:r>
              <a:rPr lang="it-IT" sz="2000" dirty="0" smtClean="0"/>
              <a:t>è stato realizzato </a:t>
            </a:r>
            <a:r>
              <a:rPr lang="it-IT" sz="2000" dirty="0"/>
              <a:t>con </a:t>
            </a:r>
            <a:r>
              <a:rPr lang="it-IT" sz="2000" dirty="0" smtClean="0"/>
              <a:t>successo </a:t>
            </a:r>
          </a:p>
          <a:p>
            <a:pPr fontAlgn="base"/>
            <a:r>
              <a:rPr lang="it-IT" sz="2000" dirty="0" smtClean="0"/>
              <a:t>un </a:t>
            </a:r>
            <a:r>
              <a:rPr lang="it-IT" sz="2000" i="1" u="sng" dirty="0"/>
              <a:t>raccordo strategico </a:t>
            </a:r>
            <a:r>
              <a:rPr lang="it-IT" sz="2000" dirty="0" smtClean="0"/>
              <a:t>con: </a:t>
            </a:r>
          </a:p>
          <a:p>
            <a:pPr fontAlgn="base"/>
            <a:endParaRPr lang="it-IT" sz="8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b="1" dirty="0" err="1"/>
              <a:t>R</a:t>
            </a:r>
            <a:r>
              <a:rPr lang="it-IT" sz="2000" b="1" dirty="0" err="1" smtClean="0"/>
              <a:t>isk</a:t>
            </a:r>
            <a:r>
              <a:rPr lang="it-IT" sz="2000" b="1" dirty="0" smtClean="0"/>
              <a:t> </a:t>
            </a:r>
            <a:r>
              <a:rPr lang="it-IT" sz="2000" b="1" dirty="0"/>
              <a:t>management </a:t>
            </a:r>
            <a:endParaRPr lang="it-IT" sz="20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/>
              <a:t>il </a:t>
            </a:r>
            <a:r>
              <a:rPr lang="it-IT" sz="2000" b="1" dirty="0"/>
              <a:t>Servizio Prevenzione e </a:t>
            </a:r>
            <a:r>
              <a:rPr lang="it-IT" sz="2000" b="1" dirty="0" smtClean="0"/>
              <a:t>Protezione</a:t>
            </a:r>
            <a:endParaRPr lang="it-IT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sz="2000" dirty="0" smtClean="0"/>
              <a:t>l’</a:t>
            </a:r>
            <a:r>
              <a:rPr lang="it-IT" sz="2000" b="1" dirty="0" smtClean="0"/>
              <a:t>Ufficio </a:t>
            </a:r>
            <a:r>
              <a:rPr lang="it-IT" sz="2000" b="1" dirty="0"/>
              <a:t>del Medico </a:t>
            </a:r>
            <a:r>
              <a:rPr lang="it-IT" sz="2000" b="1" dirty="0" smtClean="0"/>
              <a:t>competente</a:t>
            </a:r>
            <a:endParaRPr lang="it-IT" sz="2000" dirty="0"/>
          </a:p>
          <a:p>
            <a:pPr fontAlgn="base"/>
            <a:r>
              <a:rPr lang="it-IT" sz="2000" dirty="0" smtClean="0"/>
              <a:t>per </a:t>
            </a:r>
            <a:r>
              <a:rPr lang="it-IT" sz="2000" dirty="0"/>
              <a:t>la </a:t>
            </a:r>
            <a:r>
              <a:rPr lang="it-IT" sz="2000" u="sng" dirty="0"/>
              <a:t>valutazione </a:t>
            </a:r>
            <a:r>
              <a:rPr lang="it-IT" sz="2000" u="sng" dirty="0" smtClean="0"/>
              <a:t>multidisciplinare</a:t>
            </a:r>
            <a:r>
              <a:rPr lang="it-IT" sz="2000" dirty="0" smtClean="0"/>
              <a:t> del </a:t>
            </a:r>
            <a:r>
              <a:rPr lang="it-IT" sz="2000" b="1" i="1" dirty="0"/>
              <a:t>rischio </a:t>
            </a:r>
            <a:r>
              <a:rPr lang="it-IT" sz="2000" b="1" i="1" dirty="0" err="1"/>
              <a:t>burnout</a:t>
            </a:r>
            <a:r>
              <a:rPr lang="it-IT" sz="2000" b="1" i="1" dirty="0"/>
              <a:t> </a:t>
            </a:r>
            <a:r>
              <a:rPr lang="it-IT" sz="2000" dirty="0"/>
              <a:t>e/o dello </a:t>
            </a:r>
            <a:r>
              <a:rPr lang="it-IT" sz="2000" b="1" i="1" dirty="0"/>
              <a:t>stress da lavoro correlato</a:t>
            </a:r>
            <a:r>
              <a:rPr lang="it-IT" sz="2000" dirty="0" smtClean="0"/>
              <a:t>, per </a:t>
            </a:r>
            <a:r>
              <a:rPr lang="it-IT" sz="2000" dirty="0"/>
              <a:t>una </a:t>
            </a:r>
            <a:r>
              <a:rPr lang="it-IT" sz="2000" u="sng" dirty="0"/>
              <a:t>programmazione di interventi </a:t>
            </a:r>
            <a:r>
              <a:rPr lang="it-IT" sz="2000" dirty="0"/>
              <a:t>per la rilevazione di criticità, e conseguenti </a:t>
            </a:r>
            <a:r>
              <a:rPr lang="it-IT" sz="2000" b="1" dirty="0"/>
              <a:t>risposte formative </a:t>
            </a:r>
            <a:r>
              <a:rPr lang="it-IT" sz="2000" dirty="0"/>
              <a:t>specifiche</a:t>
            </a:r>
            <a:r>
              <a:rPr lang="it-IT" sz="2000" dirty="0" smtClean="0"/>
              <a:t>.</a:t>
            </a:r>
          </a:p>
          <a:p>
            <a:pPr fontAlgn="base"/>
            <a:endParaRPr lang="it-IT" dirty="0"/>
          </a:p>
          <a:p>
            <a:pPr fontAlgn="base"/>
            <a:endParaRPr lang="it-IT" dirty="0" smtClean="0"/>
          </a:p>
          <a:p>
            <a:pPr fontAlgn="base"/>
            <a:endParaRPr lang="it-IT" dirty="0"/>
          </a:p>
          <a:p>
            <a:pPr fontAlgn="base"/>
            <a:endParaRPr lang="it-IT" dirty="0" smtClean="0"/>
          </a:p>
          <a:p>
            <a:pPr fontAlgn="base"/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46373" y="357049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43" y="584780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46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26923" y="1136994"/>
            <a:ext cx="10609545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b="1" u="sng" dirty="0">
                <a:solidFill>
                  <a:srgbClr val="FF0000"/>
                </a:solidFill>
              </a:rPr>
              <a:t>M</a:t>
            </a:r>
            <a:r>
              <a:rPr lang="it-IT" b="1" u="sng" dirty="0" smtClean="0">
                <a:solidFill>
                  <a:srgbClr val="FF0000"/>
                </a:solidFill>
              </a:rPr>
              <a:t>etodo d’intervento operativo adottato</a:t>
            </a:r>
          </a:p>
          <a:p>
            <a:pPr fontAlgn="base"/>
            <a:endParaRPr lang="it-IT" sz="800" dirty="0" smtClean="0"/>
          </a:p>
          <a:p>
            <a:pPr fontAlgn="base"/>
            <a:r>
              <a:rPr lang="it-IT" dirty="0" smtClean="0"/>
              <a:t>1) </a:t>
            </a:r>
            <a:r>
              <a:rPr lang="it-IT" b="1" i="1" dirty="0" smtClean="0"/>
              <a:t>Preliminare analisi </a:t>
            </a:r>
            <a:r>
              <a:rPr lang="it-IT" b="1" i="1" dirty="0"/>
              <a:t>di </a:t>
            </a:r>
            <a:r>
              <a:rPr lang="it-IT" b="1" i="1" dirty="0" smtClean="0"/>
              <a:t>contesto </a:t>
            </a:r>
            <a:r>
              <a:rPr lang="it-IT" dirty="0" smtClean="0"/>
              <a:t>(audit con il personale interessato)</a:t>
            </a:r>
          </a:p>
          <a:p>
            <a:pPr fontAlgn="base"/>
            <a:endParaRPr lang="it-IT" sz="800" dirty="0"/>
          </a:p>
          <a:p>
            <a:pPr fontAlgn="base"/>
            <a:r>
              <a:rPr lang="it-IT" dirty="0" smtClean="0"/>
              <a:t>2) </a:t>
            </a:r>
            <a:r>
              <a:rPr lang="it-IT" b="1" i="1" dirty="0" smtClean="0"/>
              <a:t>studio </a:t>
            </a:r>
            <a:r>
              <a:rPr lang="it-IT" b="1" i="1" dirty="0"/>
              <a:t>e discussione multidisciplinare </a:t>
            </a:r>
            <a:r>
              <a:rPr lang="it-IT" dirty="0"/>
              <a:t>interna </a:t>
            </a:r>
            <a:r>
              <a:rPr lang="it-IT" dirty="0" smtClean="0"/>
              <a:t>nella </a:t>
            </a:r>
            <a:r>
              <a:rPr lang="it-IT" dirty="0"/>
              <a:t>nostra U.O. </a:t>
            </a:r>
            <a:endParaRPr lang="it-IT" dirty="0" smtClean="0"/>
          </a:p>
          <a:p>
            <a:pPr fontAlgn="base"/>
            <a:endParaRPr lang="it-IT" sz="800" dirty="0"/>
          </a:p>
          <a:p>
            <a:pPr fontAlgn="base"/>
            <a:r>
              <a:rPr lang="it-IT" dirty="0" smtClean="0"/>
              <a:t>3) </a:t>
            </a:r>
            <a:r>
              <a:rPr lang="it-IT" b="1" i="1" dirty="0" smtClean="0"/>
              <a:t>offerta </a:t>
            </a:r>
            <a:r>
              <a:rPr lang="it-IT" b="1" i="1" dirty="0"/>
              <a:t>formativa specifica </a:t>
            </a:r>
            <a:r>
              <a:rPr lang="it-IT" dirty="0"/>
              <a:t>in base ai bisogni </a:t>
            </a:r>
            <a:r>
              <a:rPr lang="it-IT" dirty="0" smtClean="0"/>
              <a:t>rilevati </a:t>
            </a:r>
          </a:p>
          <a:p>
            <a:pPr fontAlgn="base"/>
            <a:endParaRPr lang="it-IT" sz="800" dirty="0"/>
          </a:p>
          <a:p>
            <a:pPr fontAlgn="base"/>
            <a:r>
              <a:rPr lang="it-IT" dirty="0" smtClean="0"/>
              <a:t>in </a:t>
            </a:r>
            <a:r>
              <a:rPr lang="it-IT" dirty="0"/>
              <a:t>collaborazione con i </a:t>
            </a:r>
            <a:r>
              <a:rPr lang="it-IT" b="1" dirty="0" smtClean="0"/>
              <a:t>Responsabili U.O. oggetto </a:t>
            </a:r>
            <a:r>
              <a:rPr lang="it-IT" b="1" dirty="0"/>
              <a:t>di intervento</a:t>
            </a:r>
            <a:r>
              <a:rPr lang="it-IT" dirty="0"/>
              <a:t>. </a:t>
            </a:r>
          </a:p>
          <a:p>
            <a:pPr fontAlgn="base"/>
            <a:endParaRPr lang="it-IT" sz="800" dirty="0" smtClean="0"/>
          </a:p>
          <a:p>
            <a:pPr fontAlgn="base"/>
            <a:r>
              <a:rPr lang="it-IT" dirty="0" smtClean="0"/>
              <a:t>La </a:t>
            </a:r>
            <a:r>
              <a:rPr lang="it-IT" dirty="0"/>
              <a:t>necessità di effettuare preliminarmente degli incontri diretti con il personale interessato, rappresenta la </a:t>
            </a:r>
            <a:r>
              <a:rPr lang="it-IT" u="sng" dirty="0"/>
              <a:t>modalità di successo</a:t>
            </a:r>
            <a:r>
              <a:rPr lang="it-IT" dirty="0"/>
              <a:t> adottata per la </a:t>
            </a:r>
            <a:r>
              <a:rPr lang="it-IT" b="1" dirty="0"/>
              <a:t>rilevazione del fabbisogno </a:t>
            </a:r>
            <a:r>
              <a:rPr lang="it-IT" dirty="0"/>
              <a:t>e delle </a:t>
            </a:r>
            <a:r>
              <a:rPr lang="it-IT" b="1" dirty="0"/>
              <a:t>reali esigenze </a:t>
            </a:r>
            <a:r>
              <a:rPr lang="it-IT" b="1" dirty="0" smtClean="0"/>
              <a:t>di </a:t>
            </a:r>
            <a:r>
              <a:rPr lang="it-IT" b="1" dirty="0"/>
              <a:t>apprendimento </a:t>
            </a:r>
            <a:r>
              <a:rPr lang="it-IT" dirty="0"/>
              <a:t>e/o </a:t>
            </a:r>
            <a:r>
              <a:rPr lang="it-IT" b="1" dirty="0" err="1"/>
              <a:t>empowerment</a:t>
            </a:r>
            <a:r>
              <a:rPr lang="it-IT" dirty="0"/>
              <a:t>, per una risposta al </a:t>
            </a:r>
            <a:r>
              <a:rPr lang="it-IT" u="sng" dirty="0"/>
              <a:t>miglioramento del benessere personale</a:t>
            </a:r>
            <a:r>
              <a:rPr lang="it-IT" dirty="0"/>
              <a:t>. </a:t>
            </a:r>
            <a:endParaRPr lang="it-IT" dirty="0" smtClean="0"/>
          </a:p>
          <a:p>
            <a:pPr fontAlgn="base"/>
            <a:endParaRPr lang="it-IT" sz="800" dirty="0"/>
          </a:p>
          <a:p>
            <a:pPr fontAlgn="base"/>
            <a:r>
              <a:rPr lang="it-IT" dirty="0"/>
              <a:t>Le tematiche </a:t>
            </a:r>
            <a:r>
              <a:rPr lang="it-IT" dirty="0" smtClean="0"/>
              <a:t>di </a:t>
            </a:r>
            <a:r>
              <a:rPr lang="it-IT" dirty="0"/>
              <a:t>utile </a:t>
            </a:r>
            <a:r>
              <a:rPr lang="it-IT" b="1" dirty="0"/>
              <a:t>approfondimento</a:t>
            </a:r>
            <a:r>
              <a:rPr lang="it-IT" dirty="0"/>
              <a:t> e </a:t>
            </a:r>
            <a:r>
              <a:rPr lang="it-IT" b="1" dirty="0"/>
              <a:t>costante </a:t>
            </a:r>
            <a:r>
              <a:rPr lang="it-IT" b="1" dirty="0" smtClean="0"/>
              <a:t>monitoraggio </a:t>
            </a:r>
            <a:r>
              <a:rPr lang="it-IT" dirty="0" smtClean="0"/>
              <a:t>sono:</a:t>
            </a:r>
          </a:p>
          <a:p>
            <a:pPr fontAlgn="base"/>
            <a:endParaRPr lang="it-IT" sz="800" dirty="0"/>
          </a:p>
          <a:p>
            <a:pPr fontAlgn="base"/>
            <a:r>
              <a:rPr lang="it-IT" dirty="0" smtClean="0"/>
              <a:t>1) </a:t>
            </a:r>
            <a:r>
              <a:rPr lang="it-IT" b="1" i="1" dirty="0" smtClean="0"/>
              <a:t>Leadership</a:t>
            </a:r>
            <a:r>
              <a:rPr lang="it-IT" dirty="0" smtClean="0"/>
              <a:t> </a:t>
            </a:r>
            <a:r>
              <a:rPr lang="it-IT" dirty="0"/>
              <a:t>in condizioni normali e di </a:t>
            </a:r>
            <a:r>
              <a:rPr lang="it-IT" dirty="0" smtClean="0"/>
              <a:t>stress</a:t>
            </a:r>
          </a:p>
          <a:p>
            <a:pPr marL="342900" indent="-342900" fontAlgn="base">
              <a:buAutoNum type="arabicParenR"/>
            </a:pPr>
            <a:endParaRPr lang="it-IT" sz="800" dirty="0"/>
          </a:p>
          <a:p>
            <a:pPr fontAlgn="base"/>
            <a:r>
              <a:rPr lang="it-IT" dirty="0" smtClean="0"/>
              <a:t>2) </a:t>
            </a:r>
            <a:r>
              <a:rPr lang="it-IT" b="1" i="1" dirty="0" smtClean="0"/>
              <a:t>Comunicazione </a:t>
            </a:r>
            <a:r>
              <a:rPr lang="it-IT" b="1" i="1" dirty="0"/>
              <a:t>efficace </a:t>
            </a:r>
            <a:r>
              <a:rPr lang="it-IT" dirty="0"/>
              <a:t>per prevenire/affrontare criticità </a:t>
            </a:r>
            <a:r>
              <a:rPr lang="it-IT" dirty="0" smtClean="0"/>
              <a:t>relazionali</a:t>
            </a:r>
          </a:p>
          <a:p>
            <a:pPr fontAlgn="base"/>
            <a:endParaRPr lang="it-IT" sz="800" dirty="0"/>
          </a:p>
          <a:p>
            <a:pPr fontAlgn="base"/>
            <a:r>
              <a:rPr lang="it-IT" dirty="0"/>
              <a:t>3) </a:t>
            </a:r>
            <a:r>
              <a:rPr lang="it-IT" b="1" i="1" dirty="0"/>
              <a:t>Gestione dei conflitti </a:t>
            </a:r>
            <a:r>
              <a:rPr lang="it-IT" dirty="0"/>
              <a:t>interni e con </a:t>
            </a:r>
            <a:r>
              <a:rPr lang="it-IT" dirty="0" smtClean="0"/>
              <a:t>l’utenza</a:t>
            </a:r>
          </a:p>
          <a:p>
            <a:pPr fontAlgn="base"/>
            <a:endParaRPr lang="it-IT" sz="800" dirty="0"/>
          </a:p>
          <a:p>
            <a:pPr fontAlgn="base"/>
            <a:r>
              <a:rPr lang="it-IT" dirty="0"/>
              <a:t>4) </a:t>
            </a:r>
            <a:r>
              <a:rPr lang="it-IT" b="1" i="1" dirty="0"/>
              <a:t>Promozione della umanizzazione</a:t>
            </a:r>
            <a:r>
              <a:rPr lang="it-IT" i="1" dirty="0"/>
              <a:t> </a:t>
            </a:r>
            <a:r>
              <a:rPr lang="it-IT" dirty="0"/>
              <a:t>nel contesto lavorativo e nella accoglienza degli utenti.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46373" y="53838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43" y="167703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93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89141" y="1328255"/>
            <a:ext cx="1054691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b="1" u="sng" dirty="0" smtClean="0">
                <a:solidFill>
                  <a:srgbClr val="FF0000"/>
                </a:solidFill>
              </a:rPr>
              <a:t>Specifico </a:t>
            </a:r>
            <a:r>
              <a:rPr lang="it-IT" b="1" u="sng" dirty="0">
                <a:solidFill>
                  <a:srgbClr val="FF0000"/>
                </a:solidFill>
              </a:rPr>
              <a:t>obiettivo di </a:t>
            </a:r>
            <a:r>
              <a:rPr lang="it-IT" b="1" u="sng" dirty="0" smtClean="0">
                <a:solidFill>
                  <a:srgbClr val="FF0000"/>
                </a:solidFill>
              </a:rPr>
              <a:t>risultato </a:t>
            </a:r>
          </a:p>
          <a:p>
            <a:pPr algn="ctr" fontAlgn="base"/>
            <a:endParaRPr lang="it-IT" sz="800" b="1" u="sng" dirty="0" smtClean="0"/>
          </a:p>
          <a:p>
            <a:pPr fontAlgn="base"/>
            <a:r>
              <a:rPr lang="it-IT" dirty="0"/>
              <a:t>Nell’ambito del </a:t>
            </a:r>
            <a:r>
              <a:rPr lang="it-IT" u="sng" dirty="0"/>
              <a:t>benessere </a:t>
            </a:r>
            <a:r>
              <a:rPr lang="it-IT" u="sng" dirty="0" smtClean="0"/>
              <a:t>lavorativo</a:t>
            </a:r>
            <a:r>
              <a:rPr lang="it-IT" dirty="0"/>
              <a:t> </a:t>
            </a:r>
            <a:r>
              <a:rPr lang="it-IT" dirty="0" smtClean="0"/>
              <a:t>è </a:t>
            </a:r>
            <a:r>
              <a:rPr lang="it-IT" dirty="0"/>
              <a:t>stato </a:t>
            </a:r>
            <a:r>
              <a:rPr lang="it-IT" i="1" dirty="0"/>
              <a:t>elaborato nei contenuti </a:t>
            </a:r>
            <a:r>
              <a:rPr lang="it-IT" dirty="0"/>
              <a:t>e </a:t>
            </a:r>
            <a:r>
              <a:rPr lang="it-IT" i="1" dirty="0"/>
              <a:t>prodotto </a:t>
            </a:r>
            <a:r>
              <a:rPr lang="it-IT" dirty="0"/>
              <a:t>nella tempistica di legge richiesta, il </a:t>
            </a:r>
            <a:r>
              <a:rPr lang="it-IT" b="1" dirty="0"/>
              <a:t>Piano delle Azioni Positive 2023-2025</a:t>
            </a:r>
            <a:r>
              <a:rPr lang="it-IT" dirty="0"/>
              <a:t> come parte integrante del </a:t>
            </a:r>
            <a:r>
              <a:rPr lang="it-IT" b="1" dirty="0" smtClean="0"/>
              <a:t>PIAO Piano </a:t>
            </a:r>
            <a:r>
              <a:rPr lang="it-IT" b="1" dirty="0"/>
              <a:t>Integrato di Attività e Organizzazione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i="1" dirty="0" smtClean="0"/>
              <a:t>v</a:t>
            </a:r>
            <a:r>
              <a:rPr lang="it-IT" i="1" dirty="0"/>
              <a:t>. Delibera n.364 del </a:t>
            </a:r>
            <a:r>
              <a:rPr lang="it-IT" i="1" dirty="0" smtClean="0"/>
              <a:t>30/03/23)</a:t>
            </a:r>
            <a:r>
              <a:rPr lang="it-IT" dirty="0" smtClean="0"/>
              <a:t>. </a:t>
            </a:r>
            <a:r>
              <a:rPr lang="it-IT" dirty="0"/>
              <a:t>Sono </a:t>
            </a:r>
            <a:r>
              <a:rPr lang="it-IT" dirty="0" smtClean="0"/>
              <a:t>state </a:t>
            </a:r>
            <a:r>
              <a:rPr lang="it-IT" dirty="0"/>
              <a:t>programmate azioni nell’</a:t>
            </a:r>
            <a:r>
              <a:rPr lang="it-IT" b="1" dirty="0"/>
              <a:t>ambito della promozione</a:t>
            </a:r>
            <a:r>
              <a:rPr lang="it-IT" dirty="0" smtClean="0"/>
              <a:t>:</a:t>
            </a:r>
          </a:p>
          <a:p>
            <a:pPr fontAlgn="base"/>
            <a:endParaRPr lang="it-IT" sz="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u="sng" dirty="0" smtClean="0"/>
              <a:t>di </a:t>
            </a:r>
            <a:r>
              <a:rPr lang="it-IT" u="sng" dirty="0"/>
              <a:t>stili di vita </a:t>
            </a:r>
            <a:r>
              <a:rPr lang="it-IT" u="sng" dirty="0" smtClean="0"/>
              <a:t>salutari </a:t>
            </a:r>
            <a:r>
              <a:rPr lang="it-IT" u="sng" dirty="0"/>
              <a:t>&amp;</a:t>
            </a:r>
            <a:r>
              <a:rPr lang="it-IT" u="sng" dirty="0" smtClean="0"/>
              <a:t> </a:t>
            </a:r>
            <a:r>
              <a:rPr lang="it-IT" u="sng" dirty="0"/>
              <a:t>di aggregazione</a:t>
            </a:r>
            <a:r>
              <a:rPr lang="it-IT" dirty="0"/>
              <a:t>: </a:t>
            </a:r>
            <a:endParaRPr lang="it-IT" dirty="0" smtClean="0"/>
          </a:p>
          <a:p>
            <a:pPr marL="285750" indent="-285750" fontAlgn="base">
              <a:buFontTx/>
              <a:buChar char="-"/>
            </a:pPr>
            <a:r>
              <a:rPr lang="it-IT" dirty="0" smtClean="0"/>
              <a:t>Iniziativa</a:t>
            </a:r>
            <a:r>
              <a:rPr lang="it-IT" dirty="0"/>
              <a:t>: </a:t>
            </a:r>
            <a:r>
              <a:rPr lang="it-IT" i="1" dirty="0"/>
              <a:t>“</a:t>
            </a:r>
            <a:r>
              <a:rPr lang="it-IT" b="1" i="1" dirty="0"/>
              <a:t>Se sali le scale ti mantieni in forma”</a:t>
            </a:r>
            <a:r>
              <a:rPr lang="it-IT" i="1" dirty="0"/>
              <a:t> </a:t>
            </a:r>
            <a:endParaRPr lang="it-IT" i="1" dirty="0" smtClean="0"/>
          </a:p>
          <a:p>
            <a:pPr marL="285750" indent="-285750" fontAlgn="base">
              <a:buFontTx/>
              <a:buChar char="-"/>
            </a:pPr>
            <a:r>
              <a:rPr lang="it-IT" dirty="0" smtClean="0"/>
              <a:t>Iniziativa</a:t>
            </a:r>
            <a:r>
              <a:rPr lang="it-IT" dirty="0"/>
              <a:t>: </a:t>
            </a:r>
            <a:r>
              <a:rPr lang="it-IT" i="1" dirty="0"/>
              <a:t>“</a:t>
            </a:r>
            <a:r>
              <a:rPr lang="it-IT" b="1" i="1" dirty="0"/>
              <a:t>Respirazione &amp; relax”</a:t>
            </a:r>
            <a:r>
              <a:rPr lang="it-IT" i="1" dirty="0"/>
              <a:t> </a:t>
            </a:r>
            <a:endParaRPr lang="it-IT" i="1" dirty="0" smtClean="0"/>
          </a:p>
          <a:p>
            <a:pPr marL="285750" indent="-285750" fontAlgn="base">
              <a:buFontTx/>
              <a:buChar char="-"/>
            </a:pPr>
            <a:r>
              <a:rPr lang="it-IT" dirty="0" smtClean="0"/>
              <a:t>Iniziativa</a:t>
            </a:r>
            <a:r>
              <a:rPr lang="it-IT" dirty="0"/>
              <a:t>:</a:t>
            </a:r>
            <a:r>
              <a:rPr lang="it-IT" b="1" dirty="0"/>
              <a:t> </a:t>
            </a:r>
            <a:r>
              <a:rPr lang="it-IT" b="1" i="1" dirty="0"/>
              <a:t>“No al fumo</a:t>
            </a:r>
            <a:r>
              <a:rPr lang="it-IT" b="1" i="1" dirty="0" smtClean="0"/>
              <a:t>”</a:t>
            </a:r>
          </a:p>
          <a:p>
            <a:pPr fontAlgn="base"/>
            <a:endParaRPr lang="it-IT" sz="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u="sng" dirty="0" smtClean="0"/>
              <a:t>di </a:t>
            </a:r>
            <a:r>
              <a:rPr lang="it-IT" u="sng" dirty="0"/>
              <a:t>iniziative partecipate (anche con i propri familiari) di aggregazione fuori dall’orario di servizio</a:t>
            </a:r>
            <a:r>
              <a:rPr lang="it-IT" dirty="0"/>
              <a:t>: </a:t>
            </a:r>
            <a:endParaRPr lang="it-IT" dirty="0" smtClean="0"/>
          </a:p>
          <a:p>
            <a:pPr marL="285750" indent="-285750" fontAlgn="base">
              <a:buFontTx/>
              <a:buChar char="-"/>
            </a:pPr>
            <a:r>
              <a:rPr lang="it-IT" dirty="0" smtClean="0"/>
              <a:t>Iniziativa</a:t>
            </a:r>
            <a:r>
              <a:rPr lang="it-IT" dirty="0"/>
              <a:t>: </a:t>
            </a:r>
            <a:r>
              <a:rPr lang="it-IT" b="1" dirty="0"/>
              <a:t>Gruppo di cammino</a:t>
            </a:r>
            <a:r>
              <a:rPr lang="it-IT" dirty="0"/>
              <a:t> </a:t>
            </a:r>
            <a:endParaRPr lang="it-IT" dirty="0" smtClean="0"/>
          </a:p>
          <a:p>
            <a:pPr marL="285750" indent="-285750" fontAlgn="base">
              <a:buFontTx/>
              <a:buChar char="-"/>
            </a:pPr>
            <a:r>
              <a:rPr lang="it-IT" dirty="0" smtClean="0"/>
              <a:t>Iniziativa</a:t>
            </a:r>
            <a:r>
              <a:rPr lang="it-IT" dirty="0"/>
              <a:t>: </a:t>
            </a:r>
            <a:r>
              <a:rPr lang="it-IT" b="1" dirty="0"/>
              <a:t>Con le mani…</a:t>
            </a:r>
            <a:r>
              <a:rPr lang="it-IT" dirty="0"/>
              <a:t> (tecniche manuali per realizzare oggetti di uso comune ed artistico, con l’obiettivo di vendita per beneficienza</a:t>
            </a:r>
            <a:r>
              <a:rPr lang="it-IT" dirty="0" smtClean="0"/>
              <a:t>)</a:t>
            </a:r>
            <a:endParaRPr lang="it-IT" dirty="0"/>
          </a:p>
          <a:p>
            <a:pPr fontAlgn="base"/>
            <a:r>
              <a:rPr lang="it-IT" dirty="0"/>
              <a:t>- </a:t>
            </a:r>
            <a:r>
              <a:rPr lang="it-IT" dirty="0" smtClean="0"/>
              <a:t>   Istituzione </a:t>
            </a:r>
            <a:r>
              <a:rPr lang="it-IT" dirty="0"/>
              <a:t>della figura del </a:t>
            </a:r>
            <a:r>
              <a:rPr lang="it-IT" b="1" dirty="0" err="1"/>
              <a:t>Disability</a:t>
            </a:r>
            <a:r>
              <a:rPr lang="it-IT" b="1" dirty="0"/>
              <a:t> Manager</a:t>
            </a:r>
            <a:r>
              <a:rPr lang="it-IT" dirty="0"/>
              <a:t> con l’obiettivo di promuovere azioni (formazione e occasioni di incontro/ascolto) tese a tutelare i bisogni delle lavoratrici e dei lavoratori portatori di disabilità fisiche e psichiche.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46373" y="53838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43" y="167703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89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6373" y="1582341"/>
            <a:ext cx="10338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 smtClean="0">
                <a:solidFill>
                  <a:srgbClr val="FF0000"/>
                </a:solidFill>
              </a:rPr>
              <a:t>                                                                          </a:t>
            </a:r>
            <a:r>
              <a:rPr lang="it-IT" b="1" u="sng" dirty="0" smtClean="0">
                <a:solidFill>
                  <a:srgbClr val="FF0000"/>
                </a:solidFill>
              </a:rPr>
              <a:t>Contrasto alla violenza</a:t>
            </a:r>
          </a:p>
          <a:p>
            <a:pPr fontAlgn="base"/>
            <a:endParaRPr lang="it-IT" sz="800" b="1" u="sng" dirty="0" smtClean="0"/>
          </a:p>
          <a:p>
            <a:pPr fontAlgn="base"/>
            <a:r>
              <a:rPr lang="it-IT" dirty="0" smtClean="0"/>
              <a:t>Nello </a:t>
            </a:r>
            <a:r>
              <a:rPr lang="it-IT" dirty="0"/>
              <a:t>specifico è stato realizzato in collaborazione </a:t>
            </a:r>
            <a:r>
              <a:rPr lang="it-IT" dirty="0" smtClean="0"/>
              <a:t>tra: </a:t>
            </a:r>
          </a:p>
          <a:p>
            <a:pPr fontAlgn="base"/>
            <a:endParaRPr lang="it-IT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/>
              <a:t>il </a:t>
            </a:r>
            <a:r>
              <a:rPr lang="it-IT" b="1" dirty="0"/>
              <a:t>Servizio Prevenzione e Protezione</a:t>
            </a:r>
            <a:r>
              <a:rPr lang="it-IT" dirty="0"/>
              <a:t> </a:t>
            </a:r>
            <a:endParaRPr lang="it-IT" dirty="0" smtClean="0"/>
          </a:p>
          <a:p>
            <a:pPr fontAlgn="base"/>
            <a:endParaRPr lang="it-IT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 smtClean="0"/>
              <a:t>la </a:t>
            </a:r>
            <a:r>
              <a:rPr lang="it-IT" b="1" dirty="0"/>
              <a:t>UOC Rischio clinico </a:t>
            </a:r>
            <a:endParaRPr lang="it-IT" b="1" dirty="0" smtClean="0"/>
          </a:p>
          <a:p>
            <a:pPr fontAlgn="base"/>
            <a:endParaRPr lang="it-IT" b="1" dirty="0"/>
          </a:p>
          <a:p>
            <a:pPr fontAlgn="base"/>
            <a:r>
              <a:rPr lang="it-IT" dirty="0" smtClean="0"/>
              <a:t>un </a:t>
            </a:r>
            <a:r>
              <a:rPr lang="it-IT" u="sng" dirty="0"/>
              <a:t>corso di aggiornamento</a:t>
            </a:r>
            <a:r>
              <a:rPr lang="it-IT" dirty="0"/>
              <a:t> dedicato al tema della “</a:t>
            </a:r>
            <a:r>
              <a:rPr lang="it-IT" b="1" dirty="0"/>
              <a:t>Prevenzione degli atti di violenza</a:t>
            </a:r>
            <a:r>
              <a:rPr lang="it-IT" dirty="0"/>
              <a:t>” </a:t>
            </a:r>
            <a:endParaRPr lang="it-IT" dirty="0" smtClean="0"/>
          </a:p>
          <a:p>
            <a:pPr fontAlgn="base"/>
            <a:r>
              <a:rPr lang="it-IT" dirty="0" smtClean="0"/>
              <a:t>(con </a:t>
            </a:r>
            <a:r>
              <a:rPr lang="it-IT" dirty="0"/>
              <a:t>tre edizioni svolte per l’anno </a:t>
            </a:r>
            <a:r>
              <a:rPr lang="it-IT" dirty="0" smtClean="0"/>
              <a:t>2022), </a:t>
            </a:r>
            <a:r>
              <a:rPr lang="it-IT" dirty="0"/>
              <a:t>con l’obiettivo di dare un primo contributo multidisciplinare </a:t>
            </a:r>
            <a:endParaRPr lang="it-IT" dirty="0" smtClean="0"/>
          </a:p>
          <a:p>
            <a:pPr fontAlgn="base"/>
            <a:r>
              <a:rPr lang="it-IT" dirty="0" smtClean="0"/>
              <a:t>a </a:t>
            </a:r>
            <a:r>
              <a:rPr lang="it-IT" dirty="0"/>
              <a:t>saper riconoscere per tempo i comportamenti che possono sfociare in violenza, sia verbale che fisica</a:t>
            </a:r>
            <a:r>
              <a:rPr lang="it-IT" dirty="0" smtClean="0"/>
              <a:t>.</a:t>
            </a:r>
          </a:p>
          <a:p>
            <a:pPr fontAlgn="base"/>
            <a:endParaRPr lang="it-IT" dirty="0"/>
          </a:p>
          <a:p>
            <a:pPr fontAlgn="base"/>
            <a:r>
              <a:rPr lang="it-IT" dirty="0" smtClean="0"/>
              <a:t>Da </a:t>
            </a:r>
            <a:r>
              <a:rPr lang="it-IT" dirty="0"/>
              <a:t>questa esperienza, è nata la necessità di formalizzare con una </a:t>
            </a:r>
            <a:r>
              <a:rPr lang="it-IT" u="sng" dirty="0"/>
              <a:t>Delibera  aziendale </a:t>
            </a:r>
            <a:r>
              <a:rPr lang="it-IT" dirty="0"/>
              <a:t>il </a:t>
            </a:r>
            <a:r>
              <a:rPr lang="it-IT" b="1" dirty="0"/>
              <a:t>p</a:t>
            </a:r>
            <a:r>
              <a:rPr lang="it-IT" b="1" dirty="0" smtClean="0"/>
              <a:t>ercorso </a:t>
            </a:r>
            <a:r>
              <a:rPr lang="it-IT" b="1" dirty="0"/>
              <a:t>identificato a supporto ai lavoratori vittime di violenza </a:t>
            </a:r>
            <a:r>
              <a:rPr lang="it-IT" dirty="0"/>
              <a:t>per la necessità di far conoscere all’interno, ed all’esterno dell’azienda, gli attori impegnati “(</a:t>
            </a:r>
            <a:r>
              <a:rPr lang="it-IT" b="1" dirty="0"/>
              <a:t>Percorso benessere organizzativo conseguente ad un atto di violenza</a:t>
            </a:r>
            <a:r>
              <a:rPr lang="it-IT" dirty="0"/>
              <a:t>” ufficializzato con determina aziendale n. 791 del 2 agosto 2022).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46373" y="53838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43" y="167703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9660" y="1601687"/>
            <a:ext cx="97828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b="1" u="sng" dirty="0" smtClean="0">
                <a:solidFill>
                  <a:srgbClr val="FF0000"/>
                </a:solidFill>
              </a:rPr>
              <a:t>Promozione della consapevolezza dell’essere</a:t>
            </a:r>
          </a:p>
          <a:p>
            <a:pPr algn="ctr" fontAlgn="base"/>
            <a:endParaRPr lang="it-IT" b="1" u="sng" dirty="0" smtClean="0"/>
          </a:p>
          <a:p>
            <a:pPr algn="ctr" fontAlgn="base"/>
            <a:endParaRPr lang="it-IT" b="1" u="sng" dirty="0" smtClean="0"/>
          </a:p>
          <a:p>
            <a:pPr fontAlgn="base"/>
            <a:r>
              <a:rPr lang="it-IT" dirty="0" smtClean="0"/>
              <a:t>Per </a:t>
            </a:r>
            <a:r>
              <a:rPr lang="it-IT" dirty="0"/>
              <a:t>un primo gruppo di </a:t>
            </a:r>
            <a:r>
              <a:rPr lang="it-IT" dirty="0" smtClean="0"/>
              <a:t>dipendenti, sanitari </a:t>
            </a:r>
            <a:r>
              <a:rPr lang="it-IT" dirty="0"/>
              <a:t>ed amministrativi, sono stati realizzati due corsi di </a:t>
            </a:r>
            <a:endParaRPr lang="it-IT" dirty="0" smtClean="0"/>
          </a:p>
          <a:p>
            <a:pPr fontAlgn="base"/>
            <a:endParaRPr lang="it-IT" sz="800" dirty="0"/>
          </a:p>
          <a:p>
            <a:pPr fontAlgn="base"/>
            <a:r>
              <a:rPr lang="it-IT" dirty="0" smtClean="0"/>
              <a:t>formazione </a:t>
            </a:r>
            <a:r>
              <a:rPr lang="it-IT" dirty="0"/>
              <a:t>specifici con il </a:t>
            </a:r>
            <a:r>
              <a:rPr lang="it-IT" u="sng" dirty="0"/>
              <a:t>coordinamento scientifico della Direzione sanitaria aziendale</a:t>
            </a:r>
            <a:r>
              <a:rPr lang="it-IT" dirty="0"/>
              <a:t>, per favorire </a:t>
            </a:r>
            <a:endParaRPr lang="it-IT" dirty="0" smtClean="0"/>
          </a:p>
          <a:p>
            <a:pPr fontAlgn="base"/>
            <a:endParaRPr lang="it-IT" dirty="0"/>
          </a:p>
          <a:p>
            <a:pPr fontAlgn="base"/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b="1" i="1" dirty="0" smtClean="0"/>
              <a:t>personale </a:t>
            </a:r>
            <a:r>
              <a:rPr lang="it-IT" b="1" i="1" dirty="0"/>
              <a:t>consapevolezza dell’essere</a:t>
            </a:r>
            <a:r>
              <a:rPr lang="it-IT" b="1" dirty="0"/>
              <a:t> </a:t>
            </a:r>
            <a:r>
              <a:rPr lang="it-IT" dirty="0"/>
              <a:t>affrontando il tema «</a:t>
            </a:r>
            <a:r>
              <a:rPr lang="it-IT" b="1" dirty="0"/>
              <a:t>Sviluppare l’intelligenza emotiva</a:t>
            </a:r>
            <a:r>
              <a:rPr lang="it-IT" dirty="0"/>
              <a:t>…» </a:t>
            </a:r>
            <a:endParaRPr lang="it-IT" dirty="0" smtClean="0"/>
          </a:p>
          <a:p>
            <a:pPr fontAlgn="base"/>
            <a:endParaRPr lang="it-IT" dirty="0"/>
          </a:p>
          <a:p>
            <a:pPr fontAlgn="base"/>
            <a:r>
              <a:rPr lang="it-IT" dirty="0" smtClean="0"/>
              <a:t>la </a:t>
            </a:r>
            <a:r>
              <a:rPr lang="it-IT" dirty="0"/>
              <a:t>cui </a:t>
            </a:r>
            <a:r>
              <a:rPr lang="it-IT" dirty="0" smtClean="0"/>
              <a:t>seconda </a:t>
            </a:r>
            <a:r>
              <a:rPr lang="it-IT" dirty="0"/>
              <a:t>edizione è terminata nei primi mesi di quest’anno</a:t>
            </a:r>
            <a:r>
              <a:rPr lang="it-IT" dirty="0" smtClean="0"/>
              <a:t>.</a:t>
            </a:r>
          </a:p>
          <a:p>
            <a:pPr fontAlgn="base"/>
            <a:endParaRPr lang="it-IT" dirty="0"/>
          </a:p>
          <a:p>
            <a:pPr fontAlgn="base"/>
            <a:endParaRPr lang="it-IT" dirty="0"/>
          </a:p>
          <a:p>
            <a:pPr fontAlgn="base"/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46373" y="53838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43" y="167703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9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46373" y="53838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46373" y="1292909"/>
            <a:ext cx="1121577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b="1" dirty="0" smtClean="0">
                <a:solidFill>
                  <a:srgbClr val="FF0000"/>
                </a:solidFill>
              </a:rPr>
              <a:t>                                                                                   </a:t>
            </a:r>
            <a:r>
              <a:rPr lang="it-IT" b="1" u="sng" dirty="0" smtClean="0">
                <a:solidFill>
                  <a:srgbClr val="FF0000"/>
                </a:solidFill>
              </a:rPr>
              <a:t>CONCLUSIONI FINALI</a:t>
            </a:r>
            <a:endParaRPr lang="it-IT" dirty="0">
              <a:solidFill>
                <a:srgbClr val="FF0000"/>
              </a:solidFill>
            </a:endParaRPr>
          </a:p>
          <a:p>
            <a:pPr fontAlgn="base"/>
            <a:endParaRPr lang="it-IT" sz="800" dirty="0" smtClean="0"/>
          </a:p>
          <a:p>
            <a:pPr fontAlgn="base"/>
            <a:r>
              <a:rPr lang="it-IT" dirty="0" smtClean="0"/>
              <a:t>Lo </a:t>
            </a:r>
            <a:r>
              <a:rPr lang="it-IT" u="sng" dirty="0"/>
              <a:t>strumento d’intervento</a:t>
            </a:r>
            <a:r>
              <a:rPr lang="it-IT" dirty="0"/>
              <a:t> rappresentato dalla </a:t>
            </a:r>
            <a:r>
              <a:rPr lang="it-IT" b="1" dirty="0"/>
              <a:t>formazione aziendale </a:t>
            </a:r>
            <a:r>
              <a:rPr lang="it-IT" dirty="0"/>
              <a:t>associata ad una azione di </a:t>
            </a:r>
            <a:r>
              <a:rPr lang="it-IT" b="1" dirty="0" err="1"/>
              <a:t>coaching</a:t>
            </a:r>
            <a:r>
              <a:rPr lang="it-IT" dirty="0"/>
              <a:t>, </a:t>
            </a:r>
            <a:endParaRPr lang="it-IT" dirty="0" smtClean="0"/>
          </a:p>
          <a:p>
            <a:pPr fontAlgn="base"/>
            <a:r>
              <a:rPr lang="it-IT" dirty="0" smtClean="0"/>
              <a:t>migliora </a:t>
            </a:r>
            <a:r>
              <a:rPr lang="it-IT" dirty="0"/>
              <a:t>le </a:t>
            </a:r>
            <a:r>
              <a:rPr lang="it-IT" b="1" i="1" dirty="0" err="1"/>
              <a:t>competence</a:t>
            </a:r>
            <a:r>
              <a:rPr lang="it-IT" dirty="0"/>
              <a:t> </a:t>
            </a:r>
            <a:r>
              <a:rPr lang="it-IT" i="1" dirty="0" smtClean="0"/>
              <a:t>individuali</a:t>
            </a:r>
            <a:r>
              <a:rPr lang="it-IT" dirty="0" smtClean="0"/>
              <a:t> &amp; </a:t>
            </a:r>
            <a:r>
              <a:rPr lang="it-IT" i="1" dirty="0" smtClean="0"/>
              <a:t>di gruppo</a:t>
            </a:r>
            <a:r>
              <a:rPr lang="it-IT" dirty="0" smtClean="0"/>
              <a:t>. 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dirty="0" smtClean="0"/>
              <a:t>Permette di </a:t>
            </a:r>
            <a:r>
              <a:rPr lang="it-IT" i="1" dirty="0"/>
              <a:t>ridurre le resistenze al cambiamento</a:t>
            </a:r>
            <a:r>
              <a:rPr lang="it-IT" dirty="0"/>
              <a:t> </a:t>
            </a:r>
            <a:r>
              <a:rPr lang="it-IT" dirty="0" smtClean="0"/>
              <a:t>agendo </a:t>
            </a:r>
            <a:r>
              <a:rPr lang="it-IT" dirty="0"/>
              <a:t>sulle </a:t>
            </a:r>
            <a:r>
              <a:rPr lang="it-IT" u="sng" dirty="0"/>
              <a:t>motivazioni</a:t>
            </a:r>
            <a:r>
              <a:rPr lang="it-IT" dirty="0"/>
              <a:t> e sulle </a:t>
            </a:r>
            <a:r>
              <a:rPr lang="it-IT" u="sng" dirty="0"/>
              <a:t>responsabilità</a:t>
            </a:r>
            <a:r>
              <a:rPr lang="it-IT" dirty="0"/>
              <a:t>, </a:t>
            </a:r>
          </a:p>
          <a:p>
            <a:pPr fontAlgn="base"/>
            <a:r>
              <a:rPr lang="it-IT" dirty="0"/>
              <a:t>ottenendo come obiettivo finale lo </a:t>
            </a:r>
            <a:r>
              <a:rPr lang="it-IT" b="1" dirty="0"/>
              <a:t>sviluppo organizzativo</a:t>
            </a:r>
            <a:r>
              <a:rPr lang="it-IT" dirty="0"/>
              <a:t>, associato a conseguenze positive sul </a:t>
            </a:r>
            <a:r>
              <a:rPr lang="it-IT" b="1" dirty="0"/>
              <a:t>benessere</a:t>
            </a:r>
            <a:r>
              <a:rPr lang="it-IT" i="1" dirty="0"/>
              <a:t> </a:t>
            </a:r>
            <a:r>
              <a:rPr lang="it-IT" b="1" dirty="0" smtClean="0"/>
              <a:t>lavorativo</a:t>
            </a:r>
            <a:r>
              <a:rPr lang="it-IT" dirty="0" smtClean="0"/>
              <a:t>. </a:t>
            </a:r>
          </a:p>
          <a:p>
            <a:pPr fontAlgn="base"/>
            <a:endParaRPr lang="it-IT" dirty="0" smtClean="0"/>
          </a:p>
          <a:p>
            <a:pPr fontAlgn="base"/>
            <a:endParaRPr lang="it-IT" dirty="0" smtClean="0"/>
          </a:p>
          <a:p>
            <a:pPr fontAlgn="base"/>
            <a:r>
              <a:rPr lang="it-IT" dirty="0"/>
              <a:t>Aspetti che, è facile comprendere, in questo momento sociale </a:t>
            </a:r>
            <a:r>
              <a:rPr lang="it-IT" dirty="0" smtClean="0"/>
              <a:t>particolarmente sensibile 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dirty="0"/>
              <a:t> </a:t>
            </a:r>
            <a:r>
              <a:rPr lang="it-IT" dirty="0" smtClean="0"/>
              <a:t>                          al </a:t>
            </a:r>
            <a:r>
              <a:rPr lang="it-IT" dirty="0"/>
              <a:t>“</a:t>
            </a:r>
            <a:r>
              <a:rPr lang="it-IT" b="1" i="1" dirty="0"/>
              <a:t>concetto di salute</a:t>
            </a:r>
            <a:r>
              <a:rPr lang="it-IT" dirty="0"/>
              <a:t>” </a:t>
            </a:r>
          </a:p>
          <a:p>
            <a:pPr fontAlgn="base"/>
            <a:endParaRPr lang="it-IT" dirty="0" smtClean="0"/>
          </a:p>
          <a:p>
            <a:pPr fontAlgn="base"/>
            <a:r>
              <a:rPr lang="it-IT" dirty="0" smtClean="0"/>
              <a:t>                           ai </a:t>
            </a:r>
            <a:r>
              <a:rPr lang="it-IT" dirty="0"/>
              <a:t>“</a:t>
            </a:r>
            <a:r>
              <a:rPr lang="it-IT" b="1" i="1" dirty="0"/>
              <a:t>rapporti con i </a:t>
            </a:r>
            <a:r>
              <a:rPr lang="it-IT" b="1" i="1" dirty="0" smtClean="0"/>
              <a:t>lavoratori della sanità</a:t>
            </a:r>
            <a:r>
              <a:rPr lang="it-IT" dirty="0" smtClean="0"/>
              <a:t>” </a:t>
            </a:r>
          </a:p>
          <a:p>
            <a:pPr fontAlgn="base"/>
            <a:endParaRPr lang="it-IT" dirty="0"/>
          </a:p>
          <a:p>
            <a:pPr fontAlgn="base"/>
            <a:r>
              <a:rPr lang="it-IT" dirty="0" smtClean="0"/>
              <a:t>porteranno </a:t>
            </a:r>
            <a:r>
              <a:rPr lang="it-IT" dirty="0"/>
              <a:t>delle </a:t>
            </a:r>
            <a:r>
              <a:rPr lang="it-IT" u="sng" dirty="0"/>
              <a:t>conseguenze positive</a:t>
            </a:r>
            <a:r>
              <a:rPr lang="it-IT" dirty="0"/>
              <a:t> nelle </a:t>
            </a:r>
            <a:r>
              <a:rPr lang="it-IT" b="1" i="1" dirty="0"/>
              <a:t>dinamiche relazionali tra lavoratori </a:t>
            </a:r>
            <a:r>
              <a:rPr lang="it-IT" dirty="0"/>
              <a:t>&amp; </a:t>
            </a:r>
            <a:r>
              <a:rPr lang="it-IT" b="1" i="1" dirty="0"/>
              <a:t>con l’utenza</a:t>
            </a:r>
            <a:r>
              <a:rPr lang="it-IT" dirty="0"/>
              <a:t>.</a:t>
            </a:r>
          </a:p>
          <a:p>
            <a:r>
              <a:rPr lang="it-IT" dirty="0"/>
              <a:t> </a:t>
            </a:r>
          </a:p>
        </p:txBody>
      </p:sp>
      <p:sp>
        <p:nvSpPr>
          <p:cNvPr id="4" name="Parentesi graffa aperta 3"/>
          <p:cNvSpPr/>
          <p:nvPr/>
        </p:nvSpPr>
        <p:spPr>
          <a:xfrm>
            <a:off x="1690332" y="4158642"/>
            <a:ext cx="585106" cy="914400"/>
          </a:xfrm>
          <a:prstGeom prst="lef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43" y="167703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72" b="35013"/>
          <a:stretch/>
        </p:blipFill>
        <p:spPr bwMode="auto">
          <a:xfrm>
            <a:off x="646373" y="53838"/>
            <a:ext cx="2297244" cy="94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943" y="167703"/>
            <a:ext cx="2348277" cy="71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446738" y="4711927"/>
            <a:ext cx="6393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smtClean="0">
                <a:solidFill>
                  <a:srgbClr val="FF0000"/>
                </a:solidFill>
                <a:latin typeface="Apple Chancery" panose="03020702040506060504" pitchFamily="66" charset="0"/>
              </a:rPr>
              <a:t>Grazie per l’attenzione…</a:t>
            </a:r>
            <a:endParaRPr lang="it-IT" sz="4800" b="1" dirty="0">
              <a:solidFill>
                <a:srgbClr val="FF0000"/>
              </a:solidFill>
              <a:latin typeface="Apple Chancery" panose="030207020405060605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10" y="1000645"/>
            <a:ext cx="3812412" cy="357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F3B60765A1074CB5BECE3A6C02058A" ma:contentTypeVersion="4" ma:contentTypeDescription="Create a new document." ma:contentTypeScope="" ma:versionID="6b819a93ebbd172f7d206df9a53c89a0">
  <xsd:schema xmlns:xsd="http://www.w3.org/2001/XMLSchema" xmlns:xs="http://www.w3.org/2001/XMLSchema" xmlns:p="http://schemas.microsoft.com/office/2006/metadata/properties" xmlns:ns2="0e14db3a-36b7-4d1f-be1d-8ab558b0be4c" targetNamespace="http://schemas.microsoft.com/office/2006/metadata/properties" ma:root="true" ma:fieldsID="7ae423ff88a17aad79623e4436203d98" ns2:_="">
    <xsd:import namespace="0e14db3a-36b7-4d1f-be1d-8ab558b0be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14db3a-36b7-4d1f-be1d-8ab558b0b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750336-CE1E-4DFA-8C90-F5345F342EE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0e14db3a-36b7-4d1f-be1d-8ab558b0be4c"/>
  </ds:schemaRefs>
</ds:datastoreItem>
</file>

<file path=customXml/itemProps2.xml><?xml version="1.0" encoding="utf-8"?>
<ds:datastoreItem xmlns:ds="http://schemas.openxmlformats.org/officeDocument/2006/customXml" ds:itemID="{4D3A5377-B243-4F2D-902D-E2C9374CCD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B5CB8-3058-47CC-A22E-0462F6CABF75}">
  <ds:schemaRefs>
    <ds:schemaRef ds:uri="0e14db3a-36b7-4d1f-be1d-8ab558b0be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963</Words>
  <Application>Microsoft Office PowerPoint</Application>
  <PresentationFormat>Personalizzato</PresentationFormat>
  <Paragraphs>108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noema congressi</dc:creator>
  <cp:lastModifiedBy>Emilio Scalise</cp:lastModifiedBy>
  <cp:revision>42</cp:revision>
  <cp:lastPrinted>2023-05-16T17:02:27Z</cp:lastPrinted>
  <dcterms:created xsi:type="dcterms:W3CDTF">2020-10-26T08:56:38Z</dcterms:created>
  <dcterms:modified xsi:type="dcterms:W3CDTF">2023-05-17T11:20:44Z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0x010100ADF3B60765A1074CB5BECE3A6C02058A</vt:lpwstr>
  </property>
</Properties>
</file>