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44" r:id="rId1"/>
  </p:sldMasterIdLst>
  <p:notesMasterIdLst>
    <p:notesMasterId r:id="rId4"/>
  </p:notes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52"/>
    <p:restoredTop sz="86395"/>
  </p:normalViewPr>
  <p:slideViewPr>
    <p:cSldViewPr snapToGrid="0" snapToObjects="1">
      <p:cViewPr>
        <p:scale>
          <a:sx n="66" d="100"/>
          <a:sy n="66" d="100"/>
        </p:scale>
        <p:origin x="-702" y="1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42" d="100"/>
          <a:sy n="142" d="100"/>
        </p:scale>
        <p:origin x="339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hape 17"/>
          <p:cNvSpPr>
            <a:spLocks noGrp="1" noRot="1" noChangeAspect="1"/>
          </p:cNvSpPr>
          <p:nvPr>
            <p:ph type="sldImg"/>
          </p:nvPr>
        </p:nvSpPr>
        <p:spPr>
          <a:xfrm>
            <a:off x="1143000" y="685800"/>
            <a:ext cx="4572000" cy="3429000"/>
          </a:xfrm>
          <a:prstGeom prst="rect">
            <a:avLst/>
          </a:prstGeom>
        </p:spPr>
        <p:txBody>
          <a:bodyPr/>
          <a:lstStyle/>
          <a:p>
            <a:endParaRPr/>
          </a:p>
        </p:txBody>
      </p:sp>
      <p:sp>
        <p:nvSpPr>
          <p:cNvPr id="18" name="Shape 1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04284859"/>
      </p:ext>
    </p:extLst>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81000" y="685800"/>
            <a:ext cx="6096000" cy="3429000"/>
          </a:xfrm>
        </p:spPr>
      </p:sp>
      <p:sp>
        <p:nvSpPr>
          <p:cNvPr id="3" name="Segnaposto note 2"/>
          <p:cNvSpPr>
            <a:spLocks noGrp="1"/>
          </p:cNvSpPr>
          <p:nvPr>
            <p:ph type="body" idx="1"/>
          </p:nvPr>
        </p:nvSpPr>
        <p:spPr/>
        <p:txBody>
          <a:bodyPr/>
          <a:lstStyle/>
          <a:p>
            <a:endParaRPr lang="it-IT"/>
          </a:p>
        </p:txBody>
      </p:sp>
    </p:spTree>
    <p:extLst>
      <p:ext uri="{BB962C8B-B14F-4D97-AF65-F5344CB8AC3E}">
        <p14:creationId xmlns:p14="http://schemas.microsoft.com/office/powerpoint/2010/main" val="1528113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81000" y="685800"/>
            <a:ext cx="6096000" cy="3429000"/>
          </a:xfrm>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384746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08B9EBBA-996F-894A-B54A-D6246ED52CEA}" type="datetimeFigureOut">
              <a:rPr lang="en-US" smtClean="0"/>
              <a:pPr/>
              <a:t>11/23/2023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86CB4B4D-7CA3-9044-876B-883B54F8677D}" type="slidenum">
              <a:rPr lang="it-IT" smtClean="0"/>
              <a:t>‹N›</a:t>
            </a:fld>
            <a:endParaRPr lang="it-IT"/>
          </a:p>
        </p:txBody>
      </p:sp>
    </p:spTree>
    <p:extLst>
      <p:ext uri="{BB962C8B-B14F-4D97-AF65-F5344CB8AC3E}">
        <p14:creationId xmlns:p14="http://schemas.microsoft.com/office/powerpoint/2010/main" val="2384120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it-IT" smtClean="0"/>
              <a:t>‹N›</a:t>
            </a:fld>
            <a:endParaRPr lang="it-IT"/>
          </a:p>
        </p:txBody>
      </p:sp>
    </p:spTree>
    <p:extLst>
      <p:ext uri="{BB962C8B-B14F-4D97-AF65-F5344CB8AC3E}">
        <p14:creationId xmlns:p14="http://schemas.microsoft.com/office/powerpoint/2010/main" val="3040124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04672" y="320040"/>
            <a:ext cx="3657600" cy="320040"/>
          </a:xfrm>
        </p:spPr>
        <p:txBody>
          <a:bodyPr/>
          <a:lstStyle/>
          <a:p>
            <a:fld id="{ED62726E-379B-B349-9EED-81ED093FA806}" type="datetimeFigureOut">
              <a:rPr lang="en-US" smtClean="0"/>
              <a:pPr/>
              <a:t>11/23/2023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86CB4B4D-7CA3-9044-876B-883B54F8677D}" type="slidenum">
              <a:rPr lang="it-IT" smtClean="0"/>
              <a:t>‹N›</a:t>
            </a:fld>
            <a:endParaRPr lang="it-IT"/>
          </a:p>
        </p:txBody>
      </p:sp>
    </p:spTree>
    <p:extLst>
      <p:ext uri="{BB962C8B-B14F-4D97-AF65-F5344CB8AC3E}">
        <p14:creationId xmlns:p14="http://schemas.microsoft.com/office/powerpoint/2010/main" val="3677190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Default">
    <p:spTree>
      <p:nvGrpSpPr>
        <p:cNvPr id="1" name=""/>
        <p:cNvGrpSpPr/>
        <p:nvPr/>
      </p:nvGrpSpPr>
      <p:grpSpPr>
        <a:xfrm>
          <a:off x="0" y="0"/>
          <a:ext cx="0" cy="0"/>
          <a:chOff x="0" y="0"/>
          <a:chExt cx="0" cy="0"/>
        </a:xfrm>
      </p:grpSpPr>
      <p:sp>
        <p:nvSpPr>
          <p:cNvPr id="11"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
        <p:nvSpPr>
          <p:cNvPr id="2" name="Titolo 1">
            <a:extLst>
              <a:ext uri="{FF2B5EF4-FFF2-40B4-BE49-F238E27FC236}">
                <a16:creationId xmlns="" xmlns:a16="http://schemas.microsoft.com/office/drawing/2014/main" id="{D7313530-4BB0-1242-9028-71C96EB10194}"/>
              </a:ext>
            </a:extLst>
          </p:cNvPr>
          <p:cNvSpPr>
            <a:spLocks noGrp="1"/>
          </p:cNvSpPr>
          <p:nvPr>
            <p:ph type="title"/>
          </p:nvPr>
        </p:nvSpPr>
        <p:spPr/>
        <p:txBody>
          <a:bodyPr/>
          <a:lstStyle/>
          <a:p>
            <a:r>
              <a:rPr lang="it-IT"/>
              <a:t>Fare clic per modificare lo stile del titolo dello schema</a:t>
            </a:r>
          </a:p>
        </p:txBody>
      </p:sp>
    </p:spTree>
    <p:extLst>
      <p:ext uri="{BB962C8B-B14F-4D97-AF65-F5344CB8AC3E}">
        <p14:creationId xmlns:p14="http://schemas.microsoft.com/office/powerpoint/2010/main" val="179667687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11/23/2023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it-IT" smtClean="0"/>
              <a:t>‹N›</a:t>
            </a:fld>
            <a:endParaRPr lang="it-IT"/>
          </a:p>
        </p:txBody>
      </p:sp>
    </p:spTree>
    <p:extLst>
      <p:ext uri="{BB962C8B-B14F-4D97-AF65-F5344CB8AC3E}">
        <p14:creationId xmlns:p14="http://schemas.microsoft.com/office/powerpoint/2010/main" val="1502664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804672" y="320040"/>
            <a:ext cx="3657600" cy="320040"/>
          </a:xfrm>
        </p:spPr>
        <p:txBody>
          <a:bodyPr/>
          <a:lstStyle/>
          <a:p>
            <a:fld id="{8DFA1846-DA80-1C48-A609-854EA85C59AD}" type="datetimeFigureOut">
              <a:rPr lang="en-US" smtClean="0"/>
              <a:pPr/>
              <a:t>11/23/2023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86CB4B4D-7CA3-9044-876B-883B54F8677D}" type="slidenum">
              <a:rPr lang="it-IT" smtClean="0"/>
              <a:t>‹N›</a:t>
            </a:fld>
            <a:endParaRPr lang="it-IT"/>
          </a:p>
        </p:txBody>
      </p:sp>
    </p:spTree>
    <p:extLst>
      <p:ext uri="{BB962C8B-B14F-4D97-AF65-F5344CB8AC3E}">
        <p14:creationId xmlns:p14="http://schemas.microsoft.com/office/powerpoint/2010/main" val="13734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a:xfrm>
            <a:off x="804672" y="320040"/>
            <a:ext cx="3657600" cy="320040"/>
          </a:xfrm>
        </p:spPr>
        <p:txBody>
          <a:bodyPr/>
          <a:lstStyle/>
          <a:p>
            <a:fld id="{57302355-E14B-8545-A8F8-0FE83CC9D524}" type="datetimeFigureOut">
              <a:rPr lang="en-US" smtClean="0"/>
              <a:pPr/>
              <a:t>11/23/2023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86CB4B4D-7CA3-9044-876B-883B54F8677D}" type="slidenum">
              <a:rPr lang="it-IT" smtClean="0"/>
              <a:t>‹N›</a:t>
            </a:fld>
            <a:endParaRPr lang="it-IT"/>
          </a:p>
        </p:txBody>
      </p:sp>
    </p:spTree>
    <p:extLst>
      <p:ext uri="{BB962C8B-B14F-4D97-AF65-F5344CB8AC3E}">
        <p14:creationId xmlns:p14="http://schemas.microsoft.com/office/powerpoint/2010/main" val="4161451442"/>
      </p:ext>
    </p:extLst>
  </p:cSld>
  <p:clrMapOvr>
    <a:masterClrMapping/>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125305" y="1488985"/>
            <a:ext cx="6264350" cy="169685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118447" y="4351687"/>
            <a:ext cx="6265588" cy="17040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a:xfrm>
            <a:off x="804672" y="320040"/>
            <a:ext cx="3657600" cy="320040"/>
          </a:xfrm>
        </p:spPr>
        <p:txBody>
          <a:bodyPr/>
          <a:lstStyle/>
          <a:p>
            <a:fld id="{02640F58-564D-2B4F-AE67-E407BA4FCF45}" type="datetimeFigureOut">
              <a:rPr lang="en-US" smtClean="0"/>
              <a:pPr/>
              <a:t>11/23/2023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86CB4B4D-7CA3-9044-876B-883B54F8677D}" type="slidenum">
              <a:rPr lang="it-IT" smtClean="0"/>
              <a:t>‹N›</a:t>
            </a:fld>
            <a:endParaRPr lang="it-IT"/>
          </a:p>
        </p:txBody>
      </p:sp>
    </p:spTree>
    <p:extLst>
      <p:ext uri="{BB962C8B-B14F-4D97-AF65-F5344CB8AC3E}">
        <p14:creationId xmlns:p14="http://schemas.microsoft.com/office/powerpoint/2010/main" val="3106281353"/>
      </p:ext>
    </p:extLst>
  </p:cSld>
  <p:clrMapOvr>
    <a:masterClrMapping/>
  </p:clrMapOvr>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11/23/2023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it-IT" smtClean="0"/>
              <a:t>‹N›</a:t>
            </a:fld>
            <a:endParaRPr lang="it-IT"/>
          </a:p>
        </p:txBody>
      </p:sp>
    </p:spTree>
    <p:extLst>
      <p:ext uri="{BB962C8B-B14F-4D97-AF65-F5344CB8AC3E}">
        <p14:creationId xmlns:p14="http://schemas.microsoft.com/office/powerpoint/2010/main" val="1556988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8818C68F-D26B-8F47-958C-23B49CF8A634}" type="datetimeFigureOut">
              <a:rPr lang="en-US" smtClean="0"/>
              <a:pPr/>
              <a:t>11/23/2023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86CB4B4D-7CA3-9044-876B-883B54F8677D}" type="slidenum">
              <a:rPr lang="it-IT" smtClean="0"/>
              <a:t>‹N›</a:t>
            </a:fld>
            <a:endParaRPr lang="it-IT"/>
          </a:p>
        </p:txBody>
      </p:sp>
    </p:spTree>
    <p:extLst>
      <p:ext uri="{BB962C8B-B14F-4D97-AF65-F5344CB8AC3E}">
        <p14:creationId xmlns:p14="http://schemas.microsoft.com/office/powerpoint/2010/main" val="3807552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D0DF5E60-9974-AC48-9591-99C2BB44B7CF}" type="datetimeFigureOut">
              <a:rPr lang="en-US" smtClean="0"/>
              <a:pPr/>
              <a:t>11/23/2023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it-IT" smtClean="0"/>
              <a:t>‹N›</a:t>
            </a:fld>
            <a:endParaRPr lang="it-IT"/>
          </a:p>
        </p:txBody>
      </p:sp>
    </p:spTree>
    <p:extLst>
      <p:ext uri="{BB962C8B-B14F-4D97-AF65-F5344CB8AC3E}">
        <p14:creationId xmlns:p14="http://schemas.microsoft.com/office/powerpoint/2010/main" val="1976253949"/>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804672" y="320040"/>
            <a:ext cx="3657600" cy="320040"/>
          </a:xfrm>
        </p:spPr>
        <p:txBody>
          <a:bodyPr/>
          <a:lstStyle/>
          <a:p>
            <a:fld id="{09B482E8-6E0E-1B4F-B1FD-C69DB9E858D9}" type="datetimeFigureOut">
              <a:rPr lang="en-US" smtClean="0"/>
              <a:pPr/>
              <a:t>11/23/2023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86CB4B4D-7CA3-9044-876B-883B54F8677D}" type="slidenum">
              <a:rPr lang="it-IT" smtClean="0"/>
              <a:t>‹N›</a:t>
            </a:fld>
            <a:endParaRPr lang="it-IT"/>
          </a:p>
        </p:txBody>
      </p:sp>
    </p:spTree>
    <p:extLst>
      <p:ext uri="{BB962C8B-B14F-4D97-AF65-F5344CB8AC3E}">
        <p14:creationId xmlns:p14="http://schemas.microsoft.com/office/powerpoint/2010/main" val="270662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09B482E8-6E0E-1B4F-B1FD-C69DB9E858D9}" type="datetimeFigureOut">
              <a:rPr lang="en-US" smtClean="0"/>
              <a:pPr/>
              <a:t>11/23/2023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86CB4B4D-7CA3-9044-876B-883B54F8677D}" type="slidenum">
              <a:rPr lang="it-IT" smtClean="0"/>
              <a:t>‹N›</a:t>
            </a:fld>
            <a:endParaRPr lang="it-IT"/>
          </a:p>
        </p:txBody>
      </p:sp>
    </p:spTree>
    <p:extLst>
      <p:ext uri="{BB962C8B-B14F-4D97-AF65-F5344CB8AC3E}">
        <p14:creationId xmlns:p14="http://schemas.microsoft.com/office/powerpoint/2010/main" val="296639301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orpo"/>
          <p:cNvSpPr txBox="1">
            <a:spLocks noGrp="1"/>
          </p:cNvSpPr>
          <p:nvPr>
            <p:ph type="body" idx="4294967295"/>
          </p:nvPr>
        </p:nvSpPr>
        <p:spPr>
          <a:xfrm>
            <a:off x="0" y="2417277"/>
            <a:ext cx="12350781" cy="2322513"/>
          </a:xfrm>
          <a:prstGeom prst="rect">
            <a:avLst/>
          </a:prstGeom>
        </p:spPr>
        <p:txBody>
          <a:bodyPr>
            <a:noAutofit/>
          </a:bodyPr>
          <a:lstStyle/>
          <a:p>
            <a:pPr marL="0" indent="0">
              <a:buNone/>
            </a:pPr>
            <a:r>
              <a:rPr lang="it-IT" sz="1700" dirty="0"/>
              <a:t>L’attuale </a:t>
            </a:r>
            <a:r>
              <a:rPr lang="it-IT" sz="1700" b="1" dirty="0"/>
              <a:t>periodo post-emergenziale da Covid-19 </a:t>
            </a:r>
            <a:r>
              <a:rPr lang="it-IT" sz="1700" dirty="0"/>
              <a:t>ha evidenziato a livello nazionale e regionale, uno stato di </a:t>
            </a:r>
            <a:r>
              <a:rPr lang="it-IT" sz="1700" b="1" dirty="0" smtClean="0"/>
              <a:t>disagio </a:t>
            </a:r>
            <a:r>
              <a:rPr lang="it-IT" sz="1700" b="1" dirty="0"/>
              <a:t>lavorativo </a:t>
            </a:r>
            <a:r>
              <a:rPr lang="it-IT" sz="1700" dirty="0"/>
              <a:t>dilagante nell’ambito ospedaliero e nelle aziende sanitarie locali, che obbliga a considerare </a:t>
            </a:r>
            <a:r>
              <a:rPr lang="it-IT" sz="1700" dirty="0" smtClean="0"/>
              <a:t>le </a:t>
            </a:r>
            <a:r>
              <a:rPr lang="it-IT" sz="1700" b="1" dirty="0"/>
              <a:t>offerte formative le più aderenti alle necessità percepite dai </a:t>
            </a:r>
            <a:r>
              <a:rPr lang="it-IT" sz="1700" b="1" dirty="0" smtClean="0"/>
              <a:t>lavoratori</a:t>
            </a:r>
            <a:r>
              <a:rPr lang="it-IT" sz="1700" dirty="0" smtClean="0"/>
              <a:t>.                                                                                                  Perché </a:t>
            </a:r>
            <a:r>
              <a:rPr lang="it-IT" sz="1700" dirty="0"/>
              <a:t>questo si possa concretizzare, è necessario creare una “</a:t>
            </a:r>
            <a:r>
              <a:rPr lang="it-IT" sz="1700" i="1" dirty="0"/>
              <a:t>rete dei referenti</a:t>
            </a:r>
            <a:r>
              <a:rPr lang="it-IT" sz="1700" dirty="0"/>
              <a:t>” per dare l’opportunità a più livelli tra i </a:t>
            </a:r>
            <a:r>
              <a:rPr lang="it-IT" sz="1700" dirty="0" smtClean="0"/>
              <a:t> lavoratori</a:t>
            </a:r>
            <a:r>
              <a:rPr lang="it-IT" sz="1700" b="1" dirty="0" smtClean="0"/>
              <a:t> </a:t>
            </a:r>
            <a:r>
              <a:rPr lang="it-IT" sz="1700" dirty="0"/>
              <a:t>di </a:t>
            </a:r>
            <a:r>
              <a:rPr lang="it-IT" sz="1700" b="1" dirty="0"/>
              <a:t>esprimere le personali necessità formative</a:t>
            </a:r>
            <a:r>
              <a:rPr lang="it-IT" sz="1700" dirty="0"/>
              <a:t>, anche attraverso i rapporti interpersonali tra colleghi nello stesso ambito d’impiego, senza necessariamente far riferimento alle figure apicali </a:t>
            </a:r>
            <a:r>
              <a:rPr lang="it-IT" sz="1700" dirty="0" smtClean="0"/>
              <a:t>organizzative, utilizzando il </a:t>
            </a:r>
            <a:r>
              <a:rPr lang="it-IT" sz="1700" i="1" dirty="0" smtClean="0"/>
              <a:t>referente</a:t>
            </a:r>
            <a:r>
              <a:rPr lang="it-IT" sz="1700" dirty="0" smtClean="0"/>
              <a:t> designato.                                                                                                                                                                                                                     </a:t>
            </a:r>
            <a:r>
              <a:rPr lang="it-IT" sz="1700" b="1" u="sng" dirty="0" smtClean="0"/>
              <a:t>Obiettivo</a:t>
            </a:r>
            <a:r>
              <a:rPr lang="it-IT" sz="1700" b="1" dirty="0" smtClean="0"/>
              <a:t> : </a:t>
            </a:r>
            <a:r>
              <a:rPr lang="it-IT" sz="1700" dirty="0" smtClean="0"/>
              <a:t>ricevere</a:t>
            </a:r>
            <a:r>
              <a:rPr lang="it-IT" sz="1700" i="1" dirty="0" smtClean="0"/>
              <a:t> </a:t>
            </a:r>
            <a:r>
              <a:rPr lang="it-IT" sz="1700" dirty="0"/>
              <a:t>indicazioni periodiche di tematiche d’interesse inerenti al </a:t>
            </a:r>
            <a:r>
              <a:rPr lang="it-IT" sz="1700" b="1" dirty="0">
                <a:solidFill>
                  <a:srgbClr val="FF0000"/>
                </a:solidFill>
              </a:rPr>
              <a:t>bisogno formativo</a:t>
            </a:r>
            <a:r>
              <a:rPr lang="it-IT" sz="1700" dirty="0"/>
              <a:t>.                       </a:t>
            </a:r>
          </a:p>
          <a:p>
            <a:pPr marL="0" indent="0">
              <a:buNone/>
            </a:pPr>
            <a:r>
              <a:rPr lang="it-IT" sz="1700" dirty="0" smtClean="0"/>
              <a:t>Per </a:t>
            </a:r>
            <a:r>
              <a:rPr lang="it-IT" sz="1700" dirty="0"/>
              <a:t>la realizzazione del Piano Formativo Aziendale, comprendendo anche quelli inerenti il </a:t>
            </a:r>
            <a:r>
              <a:rPr lang="it-IT" sz="1700" b="1" dirty="0"/>
              <a:t>PNRR Missione 6 Salute della componente 2.2 Sviluppo delle competenze</a:t>
            </a:r>
            <a:r>
              <a:rPr lang="it-IT" sz="1700" dirty="0"/>
              <a:t>, nel </a:t>
            </a:r>
            <a:r>
              <a:rPr lang="it-IT" sz="1700" b="1" i="1" dirty="0"/>
              <a:t>Progetto Rete dei bisogni formativi</a:t>
            </a:r>
            <a:r>
              <a:rPr lang="it-IT" sz="1700" dirty="0"/>
              <a:t> della ASL Rm3, si è ritenuto strategico formalizzare con atto deliberativo anche il </a:t>
            </a:r>
            <a:r>
              <a:rPr lang="it-IT" sz="1700" b="1" dirty="0">
                <a:solidFill>
                  <a:srgbClr val="FF0000"/>
                </a:solidFill>
              </a:rPr>
              <a:t>contributo informativo </a:t>
            </a:r>
            <a:r>
              <a:rPr lang="it-IT" sz="1700" dirty="0" smtClean="0"/>
              <a:t>dai rappresentanti </a:t>
            </a:r>
            <a:r>
              <a:rPr lang="it-IT" sz="1700" dirty="0"/>
              <a:t>le </a:t>
            </a:r>
            <a:r>
              <a:rPr lang="it-IT" sz="1700" b="1" dirty="0" err="1" smtClean="0">
                <a:solidFill>
                  <a:srgbClr val="FF0000"/>
                </a:solidFill>
              </a:rPr>
              <a:t>Organiz</a:t>
            </a:r>
            <a:r>
              <a:rPr lang="it-IT" sz="1700" b="1" dirty="0" smtClean="0">
                <a:solidFill>
                  <a:srgbClr val="FF0000"/>
                </a:solidFill>
              </a:rPr>
              <a:t>. Sindacali </a:t>
            </a:r>
            <a:r>
              <a:rPr lang="it-IT" sz="1700" i="1" dirty="0" smtClean="0"/>
              <a:t>(firmatarie  di </a:t>
            </a:r>
            <a:r>
              <a:rPr lang="it-IT" sz="1700" i="1" dirty="0"/>
              <a:t>contratto) </a:t>
            </a:r>
            <a:r>
              <a:rPr lang="it-IT" sz="1700" dirty="0"/>
              <a:t>per </a:t>
            </a:r>
            <a:r>
              <a:rPr lang="it-IT" sz="1700" u="sng" dirty="0"/>
              <a:t>ricevere segnalazioni di tematiche d’interesse</a:t>
            </a:r>
            <a:r>
              <a:rPr lang="it-IT" sz="1700" dirty="0"/>
              <a:t> </a:t>
            </a:r>
            <a:r>
              <a:rPr lang="it-IT" sz="1700" dirty="0" smtClean="0"/>
              <a:t>al </a:t>
            </a:r>
            <a:r>
              <a:rPr lang="it-IT" sz="1700" b="1" dirty="0"/>
              <a:t>bisogno formativo dei propri iscritti</a:t>
            </a:r>
            <a:r>
              <a:rPr lang="it-IT" sz="1700" dirty="0"/>
              <a:t>.  </a:t>
            </a:r>
          </a:p>
        </p:txBody>
      </p:sp>
      <p:sp>
        <p:nvSpPr>
          <p:cNvPr id="7" name="Titolo">
            <a:extLst>
              <a:ext uri="{FF2B5EF4-FFF2-40B4-BE49-F238E27FC236}">
                <a16:creationId xmlns="" xmlns:a16="http://schemas.microsoft.com/office/drawing/2014/main" id="{3A48B5D9-061A-DE4F-AD57-7256FC0E5C64}"/>
              </a:ext>
            </a:extLst>
          </p:cNvPr>
          <p:cNvSpPr txBox="1">
            <a:spLocks noGrp="1"/>
          </p:cNvSpPr>
          <p:nvPr>
            <p:ph type="title"/>
          </p:nvPr>
        </p:nvSpPr>
        <p:spPr>
          <a:xfrm>
            <a:off x="-203404" y="2238084"/>
            <a:ext cx="12554185" cy="529445"/>
          </a:xfrm>
          <a:prstGeom prst="rect">
            <a:avLst/>
          </a:prstGeom>
        </p:spPr>
        <p:txBody>
          <a:bodyPr anchor="b">
            <a:noAutofit/>
          </a:bodyPr>
          <a:lstStyle/>
          <a:p>
            <a:r>
              <a:rPr lang="it-IT" sz="3600" b="1" dirty="0">
                <a:solidFill>
                  <a:srgbClr val="FF0000"/>
                </a:solidFill>
                <a:latin typeface="Arial" panose="020B0604020202020204" pitchFamily="34" charset="0"/>
                <a:cs typeface="Arial" panose="020B0604020202020204" pitchFamily="34" charset="0"/>
              </a:rPr>
              <a:t>Progetto Rete dei referenti per la formazione</a:t>
            </a:r>
            <a:br>
              <a:rPr lang="it-IT" sz="3600" b="1" dirty="0">
                <a:solidFill>
                  <a:srgbClr val="FF0000"/>
                </a:solidFill>
                <a:latin typeface="Arial" panose="020B0604020202020204" pitchFamily="34" charset="0"/>
                <a:cs typeface="Arial" panose="020B0604020202020204" pitchFamily="34" charset="0"/>
              </a:rPr>
            </a:br>
            <a:r>
              <a:rPr lang="it-IT" sz="2400" dirty="0" smtClean="0">
                <a:latin typeface="Arial" panose="020B0604020202020204" pitchFamily="34" charset="0"/>
                <a:cs typeface="Arial" panose="020B0604020202020204" pitchFamily="34" charset="0"/>
              </a:rPr>
              <a:t>Francesca  Milito *, </a:t>
            </a:r>
            <a:r>
              <a:rPr lang="it-IT" sz="2400" dirty="0">
                <a:latin typeface="Arial" panose="020B0604020202020204" pitchFamily="34" charset="0"/>
                <a:cs typeface="Arial" panose="020B0604020202020204" pitchFamily="34" charset="0"/>
              </a:rPr>
              <a:t>Daniela </a:t>
            </a:r>
            <a:r>
              <a:rPr lang="it-IT" sz="2400" dirty="0" smtClean="0">
                <a:latin typeface="Arial" panose="020B0604020202020204" pitchFamily="34" charset="0"/>
                <a:cs typeface="Arial" panose="020B0604020202020204" pitchFamily="34" charset="0"/>
              </a:rPr>
              <a:t>Sgroi **, </a:t>
            </a:r>
            <a:r>
              <a:rPr lang="it-IT" sz="2400" dirty="0">
                <a:latin typeface="Arial" panose="020B0604020202020204" pitchFamily="34" charset="0"/>
                <a:cs typeface="Arial" panose="020B0604020202020204" pitchFamily="34" charset="0"/>
              </a:rPr>
              <a:t>Francesca </a:t>
            </a:r>
            <a:r>
              <a:rPr lang="it-IT" sz="2400" dirty="0" smtClean="0">
                <a:latin typeface="Arial" panose="020B0604020202020204" pitchFamily="34" charset="0"/>
                <a:cs typeface="Arial" panose="020B0604020202020204" pitchFamily="34" charset="0"/>
              </a:rPr>
              <a:t>Merli ***, </a:t>
            </a:r>
            <a:r>
              <a:rPr lang="it-IT" sz="2400" dirty="0">
                <a:latin typeface="Arial" panose="020B0604020202020204" pitchFamily="34" charset="0"/>
                <a:cs typeface="Arial" panose="020B0604020202020204" pitchFamily="34" charset="0"/>
              </a:rPr>
              <a:t>Emilio </a:t>
            </a:r>
            <a:r>
              <a:rPr lang="it-IT" sz="2400" dirty="0" err="1" smtClean="0">
                <a:latin typeface="Arial" panose="020B0604020202020204" pitchFamily="34" charset="0"/>
                <a:cs typeface="Arial" panose="020B0604020202020204" pitchFamily="34" charset="0"/>
              </a:rPr>
              <a:t>Scalise</a:t>
            </a:r>
            <a:r>
              <a:rPr lang="it-IT" sz="2400" dirty="0" smtClean="0">
                <a:latin typeface="Arial" panose="020B0604020202020204" pitchFamily="34" charset="0"/>
                <a:cs typeface="Arial" panose="020B0604020202020204" pitchFamily="34" charset="0"/>
              </a:rPr>
              <a:t> °</a:t>
            </a:r>
            <a:r>
              <a:rPr lang="it-IT" sz="2400" dirty="0">
                <a:latin typeface="Arial" panose="020B0604020202020204" pitchFamily="34" charset="0"/>
                <a:cs typeface="Arial" panose="020B0604020202020204" pitchFamily="34" charset="0"/>
              </a:rPr>
              <a:t/>
            </a:r>
            <a:br>
              <a:rPr lang="it-IT" sz="2400" dirty="0">
                <a:latin typeface="Arial" panose="020B0604020202020204" pitchFamily="34" charset="0"/>
                <a:cs typeface="Arial" panose="020B0604020202020204" pitchFamily="34" charset="0"/>
              </a:rPr>
            </a:br>
            <a:r>
              <a:rPr lang="it-IT" sz="2800" dirty="0" smtClean="0">
                <a:latin typeface="Arial" panose="020B0604020202020204" pitchFamily="34" charset="0"/>
                <a:cs typeface="Arial" panose="020B0604020202020204" pitchFamily="34" charset="0"/>
              </a:rPr>
              <a:t>  </a:t>
            </a:r>
            <a:r>
              <a:rPr lang="it-IT" sz="1500" dirty="0" smtClean="0">
                <a:latin typeface="Arial" panose="020B0604020202020204" pitchFamily="34" charset="0"/>
                <a:cs typeface="Arial" panose="020B0604020202020204" pitchFamily="34" charset="0"/>
              </a:rPr>
              <a:t>* Direttore </a:t>
            </a:r>
            <a:r>
              <a:rPr lang="it-IT" sz="1500" dirty="0">
                <a:latin typeface="Arial" panose="020B0604020202020204" pitchFamily="34" charset="0"/>
                <a:cs typeface="Arial" panose="020B0604020202020204" pitchFamily="34" charset="0"/>
              </a:rPr>
              <a:t>Generale </a:t>
            </a:r>
            <a:r>
              <a:rPr lang="it-IT" sz="1500" dirty="0" smtClean="0">
                <a:latin typeface="Arial" panose="020B0604020202020204" pitchFamily="34" charset="0"/>
                <a:cs typeface="Arial" panose="020B0604020202020204" pitchFamily="34" charset="0"/>
              </a:rPr>
              <a:t> ASL Roma 3</a:t>
            </a:r>
            <a:r>
              <a:rPr lang="it-IT" sz="1500" dirty="0">
                <a:latin typeface="Arial" panose="020B0604020202020204" pitchFamily="34" charset="0"/>
                <a:cs typeface="Arial" panose="020B0604020202020204" pitchFamily="34" charset="0"/>
              </a:rPr>
              <a:t>, </a:t>
            </a:r>
            <a:r>
              <a:rPr lang="it-IT" sz="1500" dirty="0" smtClean="0">
                <a:latin typeface="Arial" panose="020B0604020202020204" pitchFamily="34" charset="0"/>
                <a:cs typeface="Arial" panose="020B0604020202020204" pitchFamily="34" charset="0"/>
              </a:rPr>
              <a:t>**  Direttore </a:t>
            </a:r>
            <a:r>
              <a:rPr lang="it-IT" sz="1500" dirty="0">
                <a:latin typeface="Arial" panose="020B0604020202020204" pitchFamily="34" charset="0"/>
                <a:cs typeface="Arial" panose="020B0604020202020204" pitchFamily="34" charset="0"/>
              </a:rPr>
              <a:t>Sanitario ASL </a:t>
            </a:r>
            <a:r>
              <a:rPr lang="it-IT" sz="1500" dirty="0" smtClean="0">
                <a:latin typeface="Arial" panose="020B0604020202020204" pitchFamily="34" charset="0"/>
                <a:cs typeface="Arial" panose="020B0604020202020204" pitchFamily="34" charset="0"/>
              </a:rPr>
              <a:t>Rm3</a:t>
            </a:r>
            <a:r>
              <a:rPr lang="it-IT" sz="1500" dirty="0">
                <a:latin typeface="Arial" panose="020B0604020202020204" pitchFamily="34" charset="0"/>
                <a:cs typeface="Arial" panose="020B0604020202020204" pitchFamily="34" charset="0"/>
              </a:rPr>
              <a:t>, </a:t>
            </a:r>
            <a:r>
              <a:rPr lang="it-IT" sz="1500" dirty="0" smtClean="0">
                <a:latin typeface="Arial" panose="020B0604020202020204" pitchFamily="34" charset="0"/>
                <a:cs typeface="Arial" panose="020B0604020202020204" pitchFamily="34" charset="0"/>
              </a:rPr>
              <a:t>***  Direttore  Amministrativo ASL Rm3 , ° Responsabile UOS </a:t>
            </a:r>
            <a:r>
              <a:rPr lang="it-IT" sz="1500" dirty="0">
                <a:latin typeface="Arial" panose="020B0604020202020204" pitchFamily="34" charset="0"/>
                <a:cs typeface="Arial" panose="020B0604020202020204" pitchFamily="34" charset="0"/>
              </a:rPr>
              <a:t>Formazione ed </a:t>
            </a:r>
            <a:r>
              <a:rPr lang="it-IT" sz="1500" dirty="0" smtClean="0">
                <a:latin typeface="Arial" panose="020B0604020202020204" pitchFamily="34" charset="0"/>
                <a:cs typeface="Arial" panose="020B0604020202020204" pitchFamily="34" charset="0"/>
              </a:rPr>
              <a:t> Aggiornamento  ASL Rm3 </a:t>
            </a:r>
            <a:r>
              <a:rPr lang="it-IT" sz="1500" dirty="0">
                <a:latin typeface="Arial" panose="020B0604020202020204" pitchFamily="34" charset="0"/>
                <a:cs typeface="Arial" panose="020B0604020202020204" pitchFamily="34" charset="0"/>
              </a:rPr>
              <a:t/>
            </a:r>
            <a:br>
              <a:rPr lang="it-IT" sz="1500" dirty="0">
                <a:latin typeface="Arial" panose="020B0604020202020204" pitchFamily="34" charset="0"/>
                <a:cs typeface="Arial" panose="020B0604020202020204" pitchFamily="34" charset="0"/>
              </a:rPr>
            </a:br>
            <a:endParaRPr sz="1500" spc="0" dirty="0">
              <a:latin typeface="Arial" panose="020B0604020202020204" pitchFamily="34" charset="0"/>
              <a:cs typeface="Arial" panose="020B0604020202020204" pitchFamily="34" charset="0"/>
            </a:endParaRPr>
          </a:p>
        </p:txBody>
      </p:sp>
      <p:pic>
        <p:nvPicPr>
          <p:cNvPr id="4"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94843" y="1483552"/>
            <a:ext cx="1594496" cy="519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4" descr="DP Academy - Scuola di Formazione Professiona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81" y="1473499"/>
            <a:ext cx="1582933" cy="5294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0629" y="1460810"/>
            <a:ext cx="11887200" cy="5078313"/>
          </a:xfrm>
          <a:prstGeom prst="rect">
            <a:avLst/>
          </a:prstGeom>
        </p:spPr>
        <p:txBody>
          <a:bodyPr wrap="square">
            <a:spAutoFit/>
          </a:bodyPr>
          <a:lstStyle/>
          <a:p>
            <a:pPr algn="just"/>
            <a:r>
              <a:rPr lang="it-IT" dirty="0"/>
              <a:t>Per la realizzazione del progetto, formalizzato ed ufficializzato con la </a:t>
            </a:r>
            <a:r>
              <a:rPr lang="it-IT" b="1" dirty="0"/>
              <a:t>Delibera del Direttore Generale n.1098 del 4/10/2023</a:t>
            </a:r>
            <a:r>
              <a:rPr lang="it-IT" dirty="0"/>
              <a:t>, è attesa la collaborazione attiva a </a:t>
            </a:r>
            <a:r>
              <a:rPr lang="it-IT" i="1" u="sng" dirty="0"/>
              <a:t>livello </a:t>
            </a:r>
            <a:r>
              <a:rPr lang="it-IT" i="1" u="sng" dirty="0" smtClean="0"/>
              <a:t>centrale</a:t>
            </a:r>
            <a:r>
              <a:rPr lang="it-IT" i="1" dirty="0" smtClean="0"/>
              <a:t> </a:t>
            </a:r>
            <a:r>
              <a:rPr lang="it-IT" dirty="0" smtClean="0"/>
              <a:t>del </a:t>
            </a:r>
            <a:r>
              <a:rPr lang="it-IT" b="1" dirty="0">
                <a:solidFill>
                  <a:srgbClr val="FF0000"/>
                </a:solidFill>
              </a:rPr>
              <a:t>Direttore del Dipartimento delle Professioni sanitarie </a:t>
            </a:r>
            <a:r>
              <a:rPr lang="it-IT" dirty="0"/>
              <a:t>e del </a:t>
            </a:r>
            <a:r>
              <a:rPr lang="it-IT" b="1" dirty="0">
                <a:solidFill>
                  <a:srgbClr val="FF0000"/>
                </a:solidFill>
              </a:rPr>
              <a:t>Direttore del Dipartimento dei fattori produttivi</a:t>
            </a:r>
            <a:r>
              <a:rPr lang="it-IT" dirty="0"/>
              <a:t>, ed a </a:t>
            </a:r>
            <a:r>
              <a:rPr lang="it-IT" i="1" u="sng" dirty="0"/>
              <a:t>livello locale</a:t>
            </a:r>
            <a:r>
              <a:rPr lang="it-IT" dirty="0"/>
              <a:t> dei </a:t>
            </a:r>
            <a:r>
              <a:rPr lang="it-IT" b="1" dirty="0">
                <a:solidFill>
                  <a:srgbClr val="FF0000"/>
                </a:solidFill>
              </a:rPr>
              <a:t>Direttori di Dipartimento ospedalieri</a:t>
            </a:r>
            <a:r>
              <a:rPr lang="it-IT" dirty="0">
                <a:solidFill>
                  <a:srgbClr val="FF0000"/>
                </a:solidFill>
              </a:rPr>
              <a:t> </a:t>
            </a:r>
            <a:r>
              <a:rPr lang="it-IT" dirty="0"/>
              <a:t>(</a:t>
            </a:r>
            <a:r>
              <a:rPr lang="it-IT" b="1" dirty="0"/>
              <a:t>Ospedale G.B. Grassi di Ostia</a:t>
            </a:r>
            <a:r>
              <a:rPr lang="it-IT" dirty="0"/>
              <a:t>) e dei </a:t>
            </a:r>
            <a:r>
              <a:rPr lang="it-IT" b="1" dirty="0">
                <a:solidFill>
                  <a:srgbClr val="FF0000"/>
                </a:solidFill>
              </a:rPr>
              <a:t>Direttori di Distretto</a:t>
            </a:r>
            <a:r>
              <a:rPr lang="it-IT" dirty="0"/>
              <a:t> per indicare tra il personale afferente, il </a:t>
            </a:r>
            <a:r>
              <a:rPr lang="it-IT" i="1" u="sng" dirty="0"/>
              <a:t>referente locale per la formazione</a:t>
            </a:r>
            <a:r>
              <a:rPr lang="it-IT" dirty="0"/>
              <a:t> da inserire nella rete</a:t>
            </a:r>
            <a:r>
              <a:rPr lang="it-IT" dirty="0" smtClean="0"/>
              <a:t>.</a:t>
            </a:r>
          </a:p>
          <a:p>
            <a:endParaRPr lang="it-IT" b="1" u="sng" dirty="0" smtClean="0"/>
          </a:p>
          <a:p>
            <a:r>
              <a:rPr lang="it-IT" b="1" u="sng" dirty="0" smtClean="0"/>
              <a:t>Conclusioni</a:t>
            </a:r>
            <a:r>
              <a:rPr lang="it-IT" dirty="0" smtClean="0"/>
              <a:t>                                                                                                                                                                           </a:t>
            </a:r>
            <a:r>
              <a:rPr lang="it-IT" dirty="0"/>
              <a:t>L’emergenza da Covid-19 ha contribuito a dare una spinta al digitale ed alla diffusione delle competenze connesse al suo uso in sanità, ma ha messo in evidenza gli effetti sul personale del SSN che in moltissimi casi è risultato inadeguato all’innovazione.        </a:t>
            </a:r>
            <a:endParaRPr lang="it-IT" dirty="0" smtClean="0"/>
          </a:p>
          <a:p>
            <a:r>
              <a:rPr lang="it-IT" dirty="0" smtClean="0"/>
              <a:t>                        </a:t>
            </a:r>
            <a:endParaRPr lang="it-IT" dirty="0"/>
          </a:p>
          <a:p>
            <a:r>
              <a:rPr lang="it-IT" dirty="0"/>
              <a:t>Per questo si agirà sul fronte della </a:t>
            </a:r>
            <a:r>
              <a:rPr lang="it-IT" b="1" dirty="0">
                <a:solidFill>
                  <a:srgbClr val="FF0000"/>
                </a:solidFill>
              </a:rPr>
              <a:t>promozione della cultura digitale </a:t>
            </a:r>
            <a:r>
              <a:rPr lang="it-IT" dirty="0"/>
              <a:t>contemporaneamente, tanto sulle </a:t>
            </a:r>
            <a:r>
              <a:rPr lang="it-IT" u="sng" dirty="0"/>
              <a:t>organizzazioni sanitarie</a:t>
            </a:r>
            <a:r>
              <a:rPr lang="it-IT" dirty="0"/>
              <a:t> quanto sulla </a:t>
            </a:r>
            <a:r>
              <a:rPr lang="it-IT" u="sng" dirty="0"/>
              <a:t>popolazione del territorio</a:t>
            </a:r>
            <a:r>
              <a:rPr lang="it-IT" dirty="0"/>
              <a:t> (tramite le associazioni del privato sociale), attraverso l’innovazione digitale e tecnologica che è funzionale</a:t>
            </a:r>
            <a:r>
              <a:rPr lang="it-IT" b="1" dirty="0"/>
              <a:t> </a:t>
            </a:r>
            <a:r>
              <a:rPr lang="it-IT" dirty="0"/>
              <a:t>per un</a:t>
            </a:r>
            <a:r>
              <a:rPr lang="it-IT" b="1" dirty="0"/>
              <a:t> nuovo modello dei processi organizzativi assistenziali </a:t>
            </a:r>
            <a:r>
              <a:rPr lang="it-IT" dirty="0"/>
              <a:t>e di intendere la</a:t>
            </a:r>
            <a:r>
              <a:rPr lang="it-IT" b="1" dirty="0"/>
              <a:t> </a:t>
            </a:r>
            <a:r>
              <a:rPr lang="it-IT" b="1" dirty="0">
                <a:solidFill>
                  <a:srgbClr val="FF0000"/>
                </a:solidFill>
              </a:rPr>
              <a:t>relazione medico-paziente</a:t>
            </a:r>
            <a:r>
              <a:rPr lang="it-IT" dirty="0"/>
              <a:t> da </a:t>
            </a:r>
            <a:r>
              <a:rPr lang="it-IT" b="1" dirty="0"/>
              <a:t>ospedale</a:t>
            </a:r>
            <a:r>
              <a:rPr lang="it-IT" dirty="0"/>
              <a:t>/</a:t>
            </a:r>
            <a:r>
              <a:rPr lang="it-IT" b="1" dirty="0"/>
              <a:t>medico di medicina generale</a:t>
            </a:r>
            <a:r>
              <a:rPr lang="it-IT" dirty="0"/>
              <a:t> vs </a:t>
            </a:r>
            <a:r>
              <a:rPr lang="it-IT" b="1" dirty="0"/>
              <a:t>domicilio</a:t>
            </a:r>
            <a:r>
              <a:rPr lang="it-IT" dirty="0"/>
              <a:t>. </a:t>
            </a:r>
          </a:p>
          <a:p>
            <a:r>
              <a:rPr lang="it-IT" b="1" dirty="0"/>
              <a:t> </a:t>
            </a:r>
            <a:endParaRPr lang="it-IT" dirty="0"/>
          </a:p>
          <a:p>
            <a:pPr algn="just"/>
            <a:endParaRPr lang="it-IT" dirty="0"/>
          </a:p>
        </p:txBody>
      </p:sp>
    </p:spTree>
    <p:extLst>
      <p:ext uri="{BB962C8B-B14F-4D97-AF65-F5344CB8AC3E}">
        <p14:creationId xmlns:p14="http://schemas.microsoft.com/office/powerpoint/2010/main" val="2019261719"/>
      </p:ext>
    </p:extLst>
  </p:cSld>
  <p:clrMapOvr>
    <a:masterClrMapping/>
  </p:clrMapOvr>
  <p:transition spd="med"/>
</p:sld>
</file>

<file path=ppt/theme/theme1.xml><?xml version="1.0" encoding="utf-8"?>
<a:theme xmlns:a="http://schemas.openxmlformats.org/drawingml/2006/main" name="Atlante">
  <a:themeElements>
    <a:clrScheme name="Atlante">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n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nte">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 xmlns:thm15="http://schemas.microsoft.com/office/thememl/2012/main" name="Atlas" id="{5156B0E4-0EB1-49FE-A26B-15F6F698AEC6}" vid="{508F7963-D0B5-43F7-BB2C-FCE3009C08EC}"/>
    </a:ext>
  </a:extLst>
</a:theme>
</file>

<file path=ppt/theme/theme2.xml><?xml version="1.0" encoding="utf-8"?>
<a:theme xmlns:a="http://schemas.openxmlformats.org/drawingml/2006/main" name="Tema di Office">
  <a:themeElements>
    <a:clrScheme name="Tema di Office">
      <a:dk1>
        <a:srgbClr val="000000"/>
      </a:dk1>
      <a:lt1>
        <a:srgbClr val="FFFFFF"/>
      </a:lt1>
      <a:dk2>
        <a:srgbClr val="A7A7A7"/>
      </a:dk2>
      <a:lt2>
        <a:srgbClr val="535353"/>
      </a:lt2>
      <a:accent1>
        <a:srgbClr val="4472C4"/>
      </a:accent1>
      <a:accent2>
        <a:srgbClr val="ED7D31"/>
      </a:accent2>
      <a:accent3>
        <a:srgbClr val="9BBB59"/>
      </a:accent3>
      <a:accent4>
        <a:srgbClr val="8064A2"/>
      </a:accent4>
      <a:accent5>
        <a:srgbClr val="4BACC6"/>
      </a:accent5>
      <a:accent6>
        <a:srgbClr val="F79646"/>
      </a:accent6>
      <a:hlink>
        <a:srgbClr val="0000FF"/>
      </a:hlink>
      <a:folHlink>
        <a:srgbClr val="FF00FF"/>
      </a:folHlink>
    </a:clrScheme>
    <a:fontScheme name="Tema di Office">
      <a:majorFont>
        <a:latin typeface="Calibri"/>
        <a:ea typeface="Calibri"/>
        <a:cs typeface="Calibri"/>
      </a:majorFont>
      <a:minorFont>
        <a:latin typeface="Helvetica"/>
        <a:ea typeface="Helvetica"/>
        <a:cs typeface="Helvetica"/>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171</TotalTime>
  <Words>325</Words>
  <Application>Microsoft Office PowerPoint</Application>
  <PresentationFormat>Personalizzato</PresentationFormat>
  <Paragraphs>9</Paragraphs>
  <Slides>2</Slides>
  <Notes>2</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Atlante</vt:lpstr>
      <vt:lpstr>Progetto Rete dei referenti per la formazione Francesca  Milito *, Daniela Sgroi **, Francesca Merli ***, Emilio Scalise °   * Direttore Generale  ASL Roma 3, **  Direttore Sanitario ASL Rm3, ***  Direttore  Amministrativo ASL Rm3 , ° Responsabile UOS Formazione ed  Aggiornamento  ASL Rm3  </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Emilio Scalise</dc:creator>
  <cp:lastModifiedBy>Emilio Scalise</cp:lastModifiedBy>
  <cp:revision>39</cp:revision>
  <cp:lastPrinted>2019-07-10T14:54:54Z</cp:lastPrinted>
  <dcterms:modified xsi:type="dcterms:W3CDTF">2023-11-23T12:57:59Z</dcterms:modified>
</cp:coreProperties>
</file>